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2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28.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notesSlides/notesSlide29.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notesSlides/notesSlide30.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31.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32.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notesSlides/notesSlide35.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notesSlides/notesSlide36.xml" ContentType="application/vnd.openxmlformats-officedocument.presentationml.notesSl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notesSlides/notesSlide37.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notesSlides/notesSlide38.xml" ContentType="application/vnd.openxmlformats-officedocument.presentationml.notesSl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theme/themeOverride53.xml" ContentType="application/vnd.openxmlformats-officedocument.themeOverride+xml"/>
  <Override PartName="/ppt/notesSlides/notesSlide39.xml" ContentType="application/vnd.openxmlformats-officedocument.presentationml.notesSl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4.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5.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6.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7.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8.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9.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60.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1.xml" ContentType="application/vnd.openxmlformats-officedocument.themeOverr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theme/themeOverride62.xml" ContentType="application/vnd.openxmlformats-officedocument.themeOverrid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theme/themeOverride63.xml" ContentType="application/vnd.openxmlformats-officedocument.themeOverrid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theme/themeOverride64.xml" ContentType="application/vnd.openxmlformats-officedocument.themeOverr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theme/themeOverride65.xml" ContentType="application/vnd.openxmlformats-officedocument.themeOverrid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theme/themeOverride66.xml" ContentType="application/vnd.openxmlformats-officedocument.themeOverrid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theme/themeOverride67.xml" ContentType="application/vnd.openxmlformats-officedocument.themeOverrid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theme/themeOverride68.xml" ContentType="application/vnd.openxmlformats-officedocument.themeOverrid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theme/themeOverride69.xml" ContentType="application/vnd.openxmlformats-officedocument.themeOverrid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theme/themeOverride70.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theme/themeOverride71.xml" ContentType="application/vnd.openxmlformats-officedocument.themeOverrid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theme/themeOverride72.xml" ContentType="application/vnd.openxmlformats-officedocument.themeOverrid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theme/themeOverride73.xml" ContentType="application/vnd.openxmlformats-officedocument.themeOverrid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theme/themeOverride74.xml" ContentType="application/vnd.openxmlformats-officedocument.themeOverrid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theme/themeOverride75.xml" ContentType="application/vnd.openxmlformats-officedocument.themeOverrid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theme/themeOverride76.xml" ContentType="application/vnd.openxmlformats-officedocument.themeOverrid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theme/themeOverride77.xml" ContentType="application/vnd.openxmlformats-officedocument.themeOverrid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theme/themeOverride78.xml" ContentType="application/vnd.openxmlformats-officedocument.themeOverride+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theme/themeOverride79.xml" ContentType="application/vnd.openxmlformats-officedocument.themeOverrid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theme/themeOverride80.xml" ContentType="application/vnd.openxmlformats-officedocument.themeOverrid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theme/themeOverride81.xml" ContentType="application/vnd.openxmlformats-officedocument.themeOverrid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theme/themeOverride82.xml" ContentType="application/vnd.openxmlformats-officedocument.themeOverrid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theme/themeOverride83.xml" ContentType="application/vnd.openxmlformats-officedocument.themeOverrid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theme/themeOverride84.xml" ContentType="application/vnd.openxmlformats-officedocument.themeOverrid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theme/themeOverride85.xml" ContentType="application/vnd.openxmlformats-officedocument.themeOverrid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theme/themeOverride86.xml" ContentType="application/vnd.openxmlformats-officedocument.themeOverride+xml"/>
  <Override PartName="/ppt/charts/chart87.xml" ContentType="application/vnd.openxmlformats-officedocument.drawingml.chart+xml"/>
  <Override PartName="/ppt/charts/style87.xml" ContentType="application/vnd.ms-office.chartstyle+xml"/>
  <Override PartName="/ppt/charts/colors87.xml" ContentType="application/vnd.ms-office.chartcolorstyle+xml"/>
  <Override PartName="/ppt/theme/themeOverride87.xml" ContentType="application/vnd.openxmlformats-officedocument.themeOverride+xml"/>
  <Override PartName="/ppt/charts/chart88.xml" ContentType="application/vnd.openxmlformats-officedocument.drawingml.chart+xml"/>
  <Override PartName="/ppt/charts/style88.xml" ContentType="application/vnd.ms-office.chartstyle+xml"/>
  <Override PartName="/ppt/charts/colors88.xml" ContentType="application/vnd.ms-office.chartcolorstyle+xml"/>
  <Override PartName="/ppt/theme/themeOverride88.xml" ContentType="application/vnd.openxmlformats-officedocument.themeOverride+xml"/>
  <Override PartName="/ppt/charts/chart89.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90.xml" ContentType="application/vnd.openxmlformats-officedocument.drawingml.chart+xml"/>
  <Override PartName="/ppt/charts/style90.xml" ContentType="application/vnd.ms-office.chartstyle+xml"/>
  <Override PartName="/ppt/charts/colors90.xml" ContentType="application/vnd.ms-office.chartcolorstyle+xml"/>
  <Override PartName="/ppt/theme/themeOverride89.xml" ContentType="application/vnd.openxmlformats-officedocument.themeOverride+xml"/>
  <Override PartName="/ppt/charts/chart91.xml" ContentType="application/vnd.openxmlformats-officedocument.drawingml.chart+xml"/>
  <Override PartName="/ppt/charts/style91.xml" ContentType="application/vnd.ms-office.chartstyle+xml"/>
  <Override PartName="/ppt/charts/colors91.xml" ContentType="application/vnd.ms-office.chartcolorstyle+xml"/>
  <Override PartName="/ppt/theme/themeOverride90.xml" ContentType="application/vnd.openxmlformats-officedocument.themeOverride+xml"/>
  <Override PartName="/ppt/charts/chart92.xml" ContentType="application/vnd.openxmlformats-officedocument.drawingml.chart+xml"/>
  <Override PartName="/ppt/charts/style92.xml" ContentType="application/vnd.ms-office.chartstyle+xml"/>
  <Override PartName="/ppt/charts/colors92.xml" ContentType="application/vnd.ms-office.chartcolorstyle+xml"/>
  <Override PartName="/ppt/theme/themeOverride91.xml" ContentType="application/vnd.openxmlformats-officedocument.themeOverride+xml"/>
  <Override PartName="/ppt/charts/chart93.xml" ContentType="application/vnd.openxmlformats-officedocument.drawingml.chart+xml"/>
  <Override PartName="/ppt/charts/style93.xml" ContentType="application/vnd.ms-office.chartstyle+xml"/>
  <Override PartName="/ppt/charts/colors93.xml" ContentType="application/vnd.ms-office.chartcolorstyle+xml"/>
  <Override PartName="/ppt/theme/themeOverride92.xml" ContentType="application/vnd.openxmlformats-officedocument.themeOverride+xml"/>
  <Override PartName="/ppt/charts/chart94.xml" ContentType="application/vnd.openxmlformats-officedocument.drawingml.chart+xml"/>
  <Override PartName="/ppt/charts/style94.xml" ContentType="application/vnd.ms-office.chartstyle+xml"/>
  <Override PartName="/ppt/charts/colors94.xml" ContentType="application/vnd.ms-office.chartcolorstyle+xml"/>
  <Override PartName="/ppt/theme/themeOverride93.xml" ContentType="application/vnd.openxmlformats-officedocument.themeOverride+xml"/>
  <Override PartName="/ppt/charts/chart95.xml" ContentType="application/vnd.openxmlformats-officedocument.drawingml.chart+xml"/>
  <Override PartName="/ppt/charts/style95.xml" ContentType="application/vnd.ms-office.chartstyle+xml"/>
  <Override PartName="/ppt/charts/colors95.xml" ContentType="application/vnd.ms-office.chartcolorstyle+xml"/>
  <Override PartName="/ppt/theme/themeOverride94.xml" ContentType="application/vnd.openxmlformats-officedocument.themeOverride+xml"/>
  <Override PartName="/ppt/charts/chart96.xml" ContentType="application/vnd.openxmlformats-officedocument.drawingml.chart+xml"/>
  <Override PartName="/ppt/charts/style96.xml" ContentType="application/vnd.ms-office.chartstyle+xml"/>
  <Override PartName="/ppt/charts/colors96.xml" ContentType="application/vnd.ms-office.chartcolorstyle+xml"/>
  <Override PartName="/ppt/theme/themeOverride95.xml" ContentType="application/vnd.openxmlformats-officedocument.themeOverride+xml"/>
  <Override PartName="/ppt/charts/chart97.xml" ContentType="application/vnd.openxmlformats-officedocument.drawingml.chart+xml"/>
  <Override PartName="/ppt/charts/style97.xml" ContentType="application/vnd.ms-office.chartstyle+xml"/>
  <Override PartName="/ppt/charts/colors97.xml" ContentType="application/vnd.ms-office.chartcolorstyle+xml"/>
  <Override PartName="/ppt/theme/themeOverride9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96"/>
  </p:notesMasterIdLst>
  <p:handoutMasterIdLst>
    <p:handoutMasterId r:id="rId97"/>
  </p:handoutMasterIdLst>
  <p:sldIdLst>
    <p:sldId id="265" r:id="rId2"/>
    <p:sldId id="261" r:id="rId3"/>
    <p:sldId id="344" r:id="rId4"/>
    <p:sldId id="348" r:id="rId5"/>
    <p:sldId id="349" r:id="rId6"/>
    <p:sldId id="346" r:id="rId7"/>
    <p:sldId id="351" r:id="rId8"/>
    <p:sldId id="355" r:id="rId9"/>
    <p:sldId id="347" r:id="rId10"/>
    <p:sldId id="295" r:id="rId11"/>
    <p:sldId id="354" r:id="rId12"/>
    <p:sldId id="353" r:id="rId13"/>
    <p:sldId id="276" r:id="rId14"/>
    <p:sldId id="269" r:id="rId15"/>
    <p:sldId id="279" r:id="rId16"/>
    <p:sldId id="277" r:id="rId17"/>
    <p:sldId id="288" r:id="rId18"/>
    <p:sldId id="275" r:id="rId19"/>
    <p:sldId id="356" r:id="rId20"/>
    <p:sldId id="280" r:id="rId21"/>
    <p:sldId id="400" r:id="rId22"/>
    <p:sldId id="364" r:id="rId23"/>
    <p:sldId id="360" r:id="rId24"/>
    <p:sldId id="363" r:id="rId25"/>
    <p:sldId id="362" r:id="rId26"/>
    <p:sldId id="361" r:id="rId27"/>
    <p:sldId id="281" r:id="rId28"/>
    <p:sldId id="291" r:id="rId29"/>
    <p:sldId id="366" r:id="rId30"/>
    <p:sldId id="365" r:id="rId31"/>
    <p:sldId id="367" r:id="rId32"/>
    <p:sldId id="368" r:id="rId33"/>
    <p:sldId id="282" r:id="rId34"/>
    <p:sldId id="369" r:id="rId35"/>
    <p:sldId id="370" r:id="rId36"/>
    <p:sldId id="371" r:id="rId37"/>
    <p:sldId id="372" r:id="rId38"/>
    <p:sldId id="373" r:id="rId39"/>
    <p:sldId id="296" r:id="rId40"/>
    <p:sldId id="271" r:id="rId41"/>
    <p:sldId id="272" r:id="rId42"/>
    <p:sldId id="298" r:id="rId43"/>
    <p:sldId id="376" r:id="rId44"/>
    <p:sldId id="375" r:id="rId45"/>
    <p:sldId id="377" r:id="rId46"/>
    <p:sldId id="407" r:id="rId47"/>
    <p:sldId id="409" r:id="rId48"/>
    <p:sldId id="359" r:id="rId49"/>
    <p:sldId id="310" r:id="rId50"/>
    <p:sldId id="383" r:id="rId51"/>
    <p:sldId id="307" r:id="rId52"/>
    <p:sldId id="397" r:id="rId53"/>
    <p:sldId id="405" r:id="rId54"/>
    <p:sldId id="410" r:id="rId55"/>
    <p:sldId id="411" r:id="rId56"/>
    <p:sldId id="292" r:id="rId57"/>
    <p:sldId id="412" r:id="rId58"/>
    <p:sldId id="394" r:id="rId59"/>
    <p:sldId id="286" r:id="rId60"/>
    <p:sldId id="392" r:id="rId61"/>
    <p:sldId id="393" r:id="rId62"/>
    <p:sldId id="385" r:id="rId63"/>
    <p:sldId id="404" r:id="rId64"/>
    <p:sldId id="403" r:id="rId65"/>
    <p:sldId id="380" r:id="rId66"/>
    <p:sldId id="388" r:id="rId67"/>
    <p:sldId id="389" r:id="rId68"/>
    <p:sldId id="306" r:id="rId69"/>
    <p:sldId id="390" r:id="rId70"/>
    <p:sldId id="391" r:id="rId71"/>
    <p:sldId id="396" r:id="rId72"/>
    <p:sldId id="294" r:id="rId73"/>
    <p:sldId id="398" r:id="rId74"/>
    <p:sldId id="289" r:id="rId75"/>
    <p:sldId id="293" r:id="rId76"/>
    <p:sldId id="300" r:id="rId77"/>
    <p:sldId id="299" r:id="rId78"/>
    <p:sldId id="302" r:id="rId79"/>
    <p:sldId id="303" r:id="rId80"/>
    <p:sldId id="297" r:id="rId81"/>
    <p:sldId id="313" r:id="rId82"/>
    <p:sldId id="314" r:id="rId83"/>
    <p:sldId id="315" r:id="rId84"/>
    <p:sldId id="316" r:id="rId85"/>
    <p:sldId id="319" r:id="rId86"/>
    <p:sldId id="318" r:id="rId87"/>
    <p:sldId id="317" r:id="rId88"/>
    <p:sldId id="322" r:id="rId89"/>
    <p:sldId id="333" r:id="rId90"/>
    <p:sldId id="378" r:id="rId91"/>
    <p:sldId id="327" r:id="rId92"/>
    <p:sldId id="329" r:id="rId93"/>
    <p:sldId id="336" r:id="rId94"/>
    <p:sldId id="337" r:id="rId95"/>
  </p:sldIdLst>
  <p:sldSz cx="12192000" cy="6858000"/>
  <p:notesSz cx="6858000" cy="9144000"/>
  <p:embeddedFontLst>
    <p:embeddedFont>
      <p:font typeface="Calibri" panose="020F0502020204030204" pitchFamily="34" charset="0"/>
      <p:regular r:id="rId98"/>
      <p:bold r:id="rId99"/>
      <p:italic r:id="rId100"/>
      <p:boldItalic r:id="rId101"/>
    </p:embeddedFont>
    <p:embeddedFont>
      <p:font typeface="Calibri Light" panose="020F0302020204030204" pitchFamily="34" charset="0"/>
      <p:regular r:id="rId102"/>
      <p:italic r:id="rId103"/>
    </p:embeddedFont>
    <p:embeddedFont>
      <p:font typeface="Cambria Math" panose="02040503050406030204" pitchFamily="18" charset="0"/>
      <p:regular r:id="rId104"/>
    </p:embeddedFont>
    <p:embeddedFont>
      <p:font typeface="Nunito" panose="00000500000000000000" pitchFamily="2" charset="0"/>
      <p:regular r:id="rId105"/>
      <p:bold r:id="rId106"/>
      <p:italic r:id="rId107"/>
      <p:boldItalic r:id="rId108"/>
    </p:embeddedFont>
    <p:embeddedFont>
      <p:font typeface="Nunito Bold" panose="00000800000000000000" pitchFamily="2" charset="0"/>
      <p:bold r:id="rId109"/>
    </p:embeddedFont>
    <p:embeddedFont>
      <p:font typeface="Nunito Light" panose="00000400000000000000" pitchFamily="2" charset="0"/>
      <p:regular r:id="rId110"/>
      <p:italic r:id="rId111"/>
    </p:embeddedFont>
    <p:embeddedFont>
      <p:font typeface="Nunito SemiBold" panose="00000700000000000000" pitchFamily="2" charset="0"/>
      <p:bold r:id="rId112"/>
      <p:boldItalic r:id="rId113"/>
    </p:embeddedFont>
    <p:embeddedFont>
      <p:font typeface="標楷體" panose="03000509000000000000" pitchFamily="65" charset="-120"/>
      <p:regular r:id="rId11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7BA020-385B-4EE7-B838-E9588779193C}">
          <p14:sldIdLst>
            <p14:sldId id="265"/>
            <p14:sldId id="261"/>
          </p14:sldIdLst>
        </p14:section>
        <p14:section name="Motivation" id="{50514326-DB37-4979-A0EE-0B726D9948B6}">
          <p14:sldIdLst>
            <p14:sldId id="344"/>
            <p14:sldId id="348"/>
            <p14:sldId id="349"/>
            <p14:sldId id="346"/>
            <p14:sldId id="351"/>
            <p14:sldId id="355"/>
            <p14:sldId id="347"/>
            <p14:sldId id="295"/>
          </p14:sldIdLst>
        </p14:section>
        <p14:section name="Methodology" id="{92CED731-C2D7-429A-9442-C7FEFF33DD43}">
          <p14:sldIdLst>
            <p14:sldId id="354"/>
            <p14:sldId id="353"/>
            <p14:sldId id="276"/>
            <p14:sldId id="269"/>
            <p14:sldId id="279"/>
            <p14:sldId id="277"/>
            <p14:sldId id="288"/>
            <p14:sldId id="275"/>
            <p14:sldId id="356"/>
            <p14:sldId id="280"/>
            <p14:sldId id="400"/>
            <p14:sldId id="364"/>
            <p14:sldId id="360"/>
            <p14:sldId id="363"/>
            <p14:sldId id="362"/>
            <p14:sldId id="361"/>
            <p14:sldId id="281"/>
            <p14:sldId id="291"/>
            <p14:sldId id="366"/>
            <p14:sldId id="365"/>
            <p14:sldId id="367"/>
            <p14:sldId id="368"/>
            <p14:sldId id="282"/>
            <p14:sldId id="369"/>
            <p14:sldId id="370"/>
            <p14:sldId id="371"/>
            <p14:sldId id="372"/>
            <p14:sldId id="373"/>
            <p14:sldId id="296"/>
          </p14:sldIdLst>
        </p14:section>
        <p14:section name="Case study" id="{55AE26D4-8ADC-4479-A343-DF2C446BDE37}">
          <p14:sldIdLst>
            <p14:sldId id="271"/>
            <p14:sldId id="272"/>
            <p14:sldId id="298"/>
            <p14:sldId id="376"/>
            <p14:sldId id="375"/>
            <p14:sldId id="377"/>
            <p14:sldId id="407"/>
            <p14:sldId id="409"/>
            <p14:sldId id="359"/>
            <p14:sldId id="310"/>
            <p14:sldId id="383"/>
            <p14:sldId id="307"/>
            <p14:sldId id="397"/>
            <p14:sldId id="405"/>
            <p14:sldId id="410"/>
            <p14:sldId id="411"/>
          </p14:sldIdLst>
        </p14:section>
        <p14:section name="Conclusion &amp; Future work" id="{0CB5E295-590D-492D-9CC1-D9CC2B861CE2}">
          <p14:sldIdLst>
            <p14:sldId id="292"/>
            <p14:sldId id="412"/>
          </p14:sldIdLst>
        </p14:section>
        <p14:section name="Backup" id="{0D29FF7D-4B73-4B36-B5CB-FEA2DC2ADF7C}">
          <p14:sldIdLst>
            <p14:sldId id="394"/>
            <p14:sldId id="286"/>
            <p14:sldId id="392"/>
            <p14:sldId id="393"/>
            <p14:sldId id="385"/>
            <p14:sldId id="404"/>
            <p14:sldId id="403"/>
            <p14:sldId id="380"/>
            <p14:sldId id="388"/>
            <p14:sldId id="389"/>
            <p14:sldId id="306"/>
            <p14:sldId id="390"/>
            <p14:sldId id="391"/>
            <p14:sldId id="396"/>
            <p14:sldId id="294"/>
            <p14:sldId id="398"/>
            <p14:sldId id="289"/>
            <p14:sldId id="293"/>
            <p14:sldId id="300"/>
            <p14:sldId id="299"/>
            <p14:sldId id="302"/>
            <p14:sldId id="303"/>
            <p14:sldId id="297"/>
            <p14:sldId id="313"/>
            <p14:sldId id="314"/>
            <p14:sldId id="315"/>
            <p14:sldId id="316"/>
            <p14:sldId id="319"/>
            <p14:sldId id="318"/>
            <p14:sldId id="317"/>
            <p14:sldId id="322"/>
            <p14:sldId id="333"/>
            <p14:sldId id="378"/>
            <p14:sldId id="327"/>
            <p14:sldId id="329"/>
            <p14:sldId id="336"/>
            <p14:sldId id="3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99"/>
    <a:srgbClr val="1F497D"/>
    <a:srgbClr val="D79DA7"/>
    <a:srgbClr val="FFFFFF"/>
    <a:srgbClr val="4472C4"/>
    <a:srgbClr val="002060"/>
    <a:srgbClr val="333F50"/>
    <a:srgbClr val="7F6000"/>
    <a:srgbClr val="7030A0"/>
    <a:srgbClr val="638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3" autoAdjust="0"/>
    <p:restoredTop sz="72577" autoAdjust="0"/>
  </p:normalViewPr>
  <p:slideViewPr>
    <p:cSldViewPr snapToGrid="0">
      <p:cViewPr varScale="1">
        <p:scale>
          <a:sx n="55" d="100"/>
          <a:sy n="55" d="100"/>
        </p:scale>
        <p:origin x="2712" y="40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6.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7.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3.fntdata"/><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TerryYang\Desktop\Github\NTUIIE-Reserch\ppt\simple%20example.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Users\TerryYang\Desktop\Github\NTUIIE-Reserch\ppt\simple%20example.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Users\TerryYang\Desktop\Github\NTUIIE-Reserch\ppt\simple%20example.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C:\Users\TerryYang\Desktop\Github\NTUIIE-Reserch\ppt\simple%20example.xlsx"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file:///C:\Users\TerryYang\Desktop\Github\NTUIIE-Reserch\ppt\simple%20example.xlsx"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Users\TerryYang\Desktop\Github\NTUIIE-Reserch\ppt\simple%20example.xlsx"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Users\TerryYang\Desktop\simple%20example.xlsx"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file:///C:\Users\TerryYang\Desktop\simple%20example.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27963;&#38913;&#31807;1"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27963;&#38913;&#31807;1"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file:///C:\Users\TerryYang\Desktop\simple%20example.xlsx"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27963;&#38913;&#31807;1"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file:///C:\Users\TerryYang\Desktop\simple%20example.xlsx"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27963;&#38913;&#31807;1"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Github\NTUIIE-Reserch\ppt\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file:///C:\Users\TerryYang\Desktop\simple%20example.xlsx"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27963;&#38913;&#31807;1"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27963;&#38913;&#31807;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27963;&#38913;&#31807;1"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27963;&#38913;&#31807;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oleObject" Target="file:///C:\Users\TerryYang\Desktop\Github\NTUIIE-Reserch\ppt\simple%20example.xlsx" TargetMode="External"/></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Github\NTUIIE-Reserch\ppt\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Github\NTUIIE-Reserch\ppt\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3.xml"/><Relationship Id="rId1" Type="http://schemas.microsoft.com/office/2011/relationships/chartStyle" Target="style53.xml"/><Relationship Id="rId4" Type="http://schemas.openxmlformats.org/officeDocument/2006/relationships/oleObject" Target="file:///C:\Users\TerryYang\Desktop\Github\NTUIIE-Reserch\ppt\simple%20example.xlsx" TargetMode="Externa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27963;&#38913;&#31807;1"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Github\NTUIIE-Reserch\ppt\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1.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62.xml.rels><?xml version="1.0" encoding="UTF-8" standalone="yes"?>
<Relationships xmlns="http://schemas.openxmlformats.org/package/2006/relationships"><Relationship Id="rId3" Type="http://schemas.openxmlformats.org/officeDocument/2006/relationships/themeOverride" Target="../theme/themeOverride62.xml"/><Relationship Id="rId2" Type="http://schemas.microsoft.com/office/2011/relationships/chartColorStyle" Target="colors62.xml"/><Relationship Id="rId1" Type="http://schemas.microsoft.com/office/2011/relationships/chartStyle" Target="style62.xml"/><Relationship Id="rId4" Type="http://schemas.openxmlformats.org/officeDocument/2006/relationships/oleObject" Target="file:///C:\Users\TerryYang\Desktop\Github\NTUIIE-Reserch\ppt\simple%20example.xlsx" TargetMode="External"/></Relationships>
</file>

<file path=ppt/charts/_rels/chart63.xml.rels><?xml version="1.0" encoding="UTF-8" standalone="yes"?>
<Relationships xmlns="http://schemas.openxmlformats.org/package/2006/relationships"><Relationship Id="rId3" Type="http://schemas.openxmlformats.org/officeDocument/2006/relationships/themeOverride" Target="../theme/themeOverride63.xml"/><Relationship Id="rId2" Type="http://schemas.microsoft.com/office/2011/relationships/chartColorStyle" Target="colors63.xml"/><Relationship Id="rId1" Type="http://schemas.microsoft.com/office/2011/relationships/chartStyle" Target="style63.xml"/><Relationship Id="rId4" Type="http://schemas.openxmlformats.org/officeDocument/2006/relationships/oleObject" Target="file:///C:\Users\TerryYang\Desktop\Github\NTUIIE-Reserch\ppt\simple%20example.xlsx" TargetMode="External"/></Relationships>
</file>

<file path=ppt/charts/_rels/chart64.xml.rels><?xml version="1.0" encoding="UTF-8" standalone="yes"?>
<Relationships xmlns="http://schemas.openxmlformats.org/package/2006/relationships"><Relationship Id="rId3" Type="http://schemas.openxmlformats.org/officeDocument/2006/relationships/themeOverride" Target="../theme/themeOverride64.xml"/><Relationship Id="rId2" Type="http://schemas.microsoft.com/office/2011/relationships/chartColorStyle" Target="colors64.xml"/><Relationship Id="rId1" Type="http://schemas.microsoft.com/office/2011/relationships/chartStyle" Target="style64.xml"/><Relationship Id="rId4" Type="http://schemas.openxmlformats.org/officeDocument/2006/relationships/oleObject" Target="file:///C:\Users\TerryYang\Desktop\Github\NTUIIE-Reserch\ppt\simple%20example.xlsx" TargetMode="External"/></Relationships>
</file>

<file path=ppt/charts/_rels/chart65.xml.rels><?xml version="1.0" encoding="UTF-8" standalone="yes"?>
<Relationships xmlns="http://schemas.openxmlformats.org/package/2006/relationships"><Relationship Id="rId3" Type="http://schemas.openxmlformats.org/officeDocument/2006/relationships/themeOverride" Target="../theme/themeOverride65.xml"/><Relationship Id="rId2" Type="http://schemas.microsoft.com/office/2011/relationships/chartColorStyle" Target="colors65.xml"/><Relationship Id="rId1" Type="http://schemas.microsoft.com/office/2011/relationships/chartStyle" Target="style65.xml"/><Relationship Id="rId4" Type="http://schemas.openxmlformats.org/officeDocument/2006/relationships/oleObject" Target="file:///C:\Users\TerryYang\Desktop\Github\NTUIIE-Reserch\ppt\simple%20example.xlsx" TargetMode="External"/></Relationships>
</file>

<file path=ppt/charts/_rels/chart66.xml.rels><?xml version="1.0" encoding="UTF-8" standalone="yes"?>
<Relationships xmlns="http://schemas.openxmlformats.org/package/2006/relationships"><Relationship Id="rId3" Type="http://schemas.openxmlformats.org/officeDocument/2006/relationships/themeOverride" Target="../theme/themeOverride66.xml"/><Relationship Id="rId2" Type="http://schemas.microsoft.com/office/2011/relationships/chartColorStyle" Target="colors66.xml"/><Relationship Id="rId1" Type="http://schemas.microsoft.com/office/2011/relationships/chartStyle" Target="style66.xml"/><Relationship Id="rId4" Type="http://schemas.openxmlformats.org/officeDocument/2006/relationships/oleObject" Target="file:///C:\Users\TerryYang\Desktop\Github\NTUIIE-Reserch\ppt\simple%20example.xlsx" TargetMode="External"/></Relationships>
</file>

<file path=ppt/charts/_rels/chart67.xml.rels><?xml version="1.0" encoding="UTF-8" standalone="yes"?>
<Relationships xmlns="http://schemas.openxmlformats.org/package/2006/relationships"><Relationship Id="rId3" Type="http://schemas.openxmlformats.org/officeDocument/2006/relationships/themeOverride" Target="../theme/themeOverride67.xml"/><Relationship Id="rId2" Type="http://schemas.microsoft.com/office/2011/relationships/chartColorStyle" Target="colors67.xml"/><Relationship Id="rId1" Type="http://schemas.microsoft.com/office/2011/relationships/chartStyle" Target="style67.xml"/><Relationship Id="rId4" Type="http://schemas.openxmlformats.org/officeDocument/2006/relationships/oleObject" Target="file:///C:\Users\TerryYang\Desktop\Github\NTUIIE-Reserch\ppt\simple%20example.xlsx" TargetMode="External"/></Relationships>
</file>

<file path=ppt/charts/_rels/chart68.xml.rels><?xml version="1.0" encoding="UTF-8" standalone="yes"?>
<Relationships xmlns="http://schemas.openxmlformats.org/package/2006/relationships"><Relationship Id="rId3" Type="http://schemas.openxmlformats.org/officeDocument/2006/relationships/themeOverride" Target="../theme/themeOverride68.xml"/><Relationship Id="rId2" Type="http://schemas.microsoft.com/office/2011/relationships/chartColorStyle" Target="colors68.xml"/><Relationship Id="rId1" Type="http://schemas.microsoft.com/office/2011/relationships/chartStyle" Target="style68.xml"/><Relationship Id="rId4" Type="http://schemas.openxmlformats.org/officeDocument/2006/relationships/oleObject" Target="file:///C:\Users\TerryYang\Desktop\Github\NTUIIE-Reserch\ppt\simple%20example.xlsx" TargetMode="External"/></Relationships>
</file>

<file path=ppt/charts/_rels/chart69.xml.rels><?xml version="1.0" encoding="UTF-8" standalone="yes"?>
<Relationships xmlns="http://schemas.openxmlformats.org/package/2006/relationships"><Relationship Id="rId3" Type="http://schemas.openxmlformats.org/officeDocument/2006/relationships/themeOverride" Target="../theme/themeOverride69.xml"/><Relationship Id="rId2" Type="http://schemas.microsoft.com/office/2011/relationships/chartColorStyle" Target="colors69.xml"/><Relationship Id="rId1" Type="http://schemas.microsoft.com/office/2011/relationships/chartStyle" Target="style69.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TerryYang\Desktop\Github\NTUIIE-Reserch\ppt\simple%20example.xlsx" TargetMode="External"/></Relationships>
</file>

<file path=ppt/charts/_rels/chart70.xml.rels><?xml version="1.0" encoding="UTF-8" standalone="yes"?>
<Relationships xmlns="http://schemas.openxmlformats.org/package/2006/relationships"><Relationship Id="rId3" Type="http://schemas.openxmlformats.org/officeDocument/2006/relationships/themeOverride" Target="../theme/themeOverride70.xml"/><Relationship Id="rId2" Type="http://schemas.microsoft.com/office/2011/relationships/chartColorStyle" Target="colors70.xml"/><Relationship Id="rId1" Type="http://schemas.microsoft.com/office/2011/relationships/chartStyle" Target="style70.xml"/><Relationship Id="rId4" Type="http://schemas.openxmlformats.org/officeDocument/2006/relationships/oleObject" Target="file:///C:\Users\TerryYang\Desktop\Github\NTUIIE-Reserch\ppt\simple%20example.xlsx" TargetMode="External"/></Relationships>
</file>

<file path=ppt/charts/_rels/chart71.xml.rels><?xml version="1.0" encoding="UTF-8" standalone="yes"?>
<Relationships xmlns="http://schemas.openxmlformats.org/package/2006/relationships"><Relationship Id="rId3" Type="http://schemas.openxmlformats.org/officeDocument/2006/relationships/themeOverride" Target="../theme/themeOverride71.xml"/><Relationship Id="rId2" Type="http://schemas.microsoft.com/office/2011/relationships/chartColorStyle" Target="colors71.xml"/><Relationship Id="rId1" Type="http://schemas.microsoft.com/office/2011/relationships/chartStyle" Target="style71.xml"/><Relationship Id="rId4" Type="http://schemas.openxmlformats.org/officeDocument/2006/relationships/oleObject" Target="file:///C:\Users\TerryYang\Desktop\Github\NTUIIE-Reserch\ppt\simple%20example.xlsx" TargetMode="External"/></Relationships>
</file>

<file path=ppt/charts/_rels/chart72.xml.rels><?xml version="1.0" encoding="UTF-8" standalone="yes"?>
<Relationships xmlns="http://schemas.openxmlformats.org/package/2006/relationships"><Relationship Id="rId3" Type="http://schemas.openxmlformats.org/officeDocument/2006/relationships/themeOverride" Target="../theme/themeOverride72.xml"/><Relationship Id="rId2" Type="http://schemas.microsoft.com/office/2011/relationships/chartColorStyle" Target="colors72.xml"/><Relationship Id="rId1" Type="http://schemas.microsoft.com/office/2011/relationships/chartStyle" Target="style72.xml"/><Relationship Id="rId4" Type="http://schemas.openxmlformats.org/officeDocument/2006/relationships/oleObject" Target="file:///C:\Users\TerryYang\Desktop\Github\NTUIIE-Reserch\ppt\simple%20example.xlsx" TargetMode="External"/></Relationships>
</file>

<file path=ppt/charts/_rels/chart73.xml.rels><?xml version="1.0" encoding="UTF-8" standalone="yes"?>
<Relationships xmlns="http://schemas.openxmlformats.org/package/2006/relationships"><Relationship Id="rId3" Type="http://schemas.openxmlformats.org/officeDocument/2006/relationships/themeOverride" Target="../theme/themeOverride73.xml"/><Relationship Id="rId2" Type="http://schemas.microsoft.com/office/2011/relationships/chartColorStyle" Target="colors73.xml"/><Relationship Id="rId1" Type="http://schemas.microsoft.com/office/2011/relationships/chartStyle" Target="style73.xml"/><Relationship Id="rId4" Type="http://schemas.openxmlformats.org/officeDocument/2006/relationships/oleObject" Target="file:///C:\Users\TerryYang\Desktop\Github\NTUIIE-Reserch\ppt\simple%20example.xlsx" TargetMode="External"/></Relationships>
</file>

<file path=ppt/charts/_rels/chart74.xml.rels><?xml version="1.0" encoding="UTF-8" standalone="yes"?>
<Relationships xmlns="http://schemas.openxmlformats.org/package/2006/relationships"><Relationship Id="rId3" Type="http://schemas.openxmlformats.org/officeDocument/2006/relationships/themeOverride" Target="../theme/themeOverride74.xml"/><Relationship Id="rId2" Type="http://schemas.microsoft.com/office/2011/relationships/chartColorStyle" Target="colors74.xml"/><Relationship Id="rId1" Type="http://schemas.microsoft.com/office/2011/relationships/chartStyle" Target="style74.xml"/><Relationship Id="rId4" Type="http://schemas.openxmlformats.org/officeDocument/2006/relationships/oleObject" Target="file:///C:\Users\TerryYang\Desktop\Github\NTUIIE-Reserch\ppt\simple%20example.xlsx" TargetMode="External"/></Relationships>
</file>

<file path=ppt/charts/_rels/chart75.xml.rels><?xml version="1.0" encoding="UTF-8" standalone="yes"?>
<Relationships xmlns="http://schemas.openxmlformats.org/package/2006/relationships"><Relationship Id="rId3" Type="http://schemas.openxmlformats.org/officeDocument/2006/relationships/themeOverride" Target="../theme/themeOverride75.xml"/><Relationship Id="rId2" Type="http://schemas.microsoft.com/office/2011/relationships/chartColorStyle" Target="colors75.xml"/><Relationship Id="rId1" Type="http://schemas.microsoft.com/office/2011/relationships/chartStyle" Target="style75.xml"/><Relationship Id="rId4" Type="http://schemas.openxmlformats.org/officeDocument/2006/relationships/oleObject" Target="file:///C:\Users\TerryYang\Desktop\Github\NTUIIE-Reserch\ppt\simple%20example.xlsx" TargetMode="External"/></Relationships>
</file>

<file path=ppt/charts/_rels/chart76.xml.rels><?xml version="1.0" encoding="UTF-8" standalone="yes"?>
<Relationships xmlns="http://schemas.openxmlformats.org/package/2006/relationships"><Relationship Id="rId3" Type="http://schemas.openxmlformats.org/officeDocument/2006/relationships/themeOverride" Target="../theme/themeOverride76.xml"/><Relationship Id="rId2" Type="http://schemas.microsoft.com/office/2011/relationships/chartColorStyle" Target="colors76.xml"/><Relationship Id="rId1" Type="http://schemas.microsoft.com/office/2011/relationships/chartStyle" Target="style76.xml"/><Relationship Id="rId4" Type="http://schemas.openxmlformats.org/officeDocument/2006/relationships/oleObject" Target="file:///C:\Users\TerryYang\Desktop\Github\NTUIIE-Reserch\ppt\simple%20example.xlsx" TargetMode="External"/></Relationships>
</file>

<file path=ppt/charts/_rels/chart77.xml.rels><?xml version="1.0" encoding="UTF-8" standalone="yes"?>
<Relationships xmlns="http://schemas.openxmlformats.org/package/2006/relationships"><Relationship Id="rId3" Type="http://schemas.openxmlformats.org/officeDocument/2006/relationships/themeOverride" Target="../theme/themeOverride77.xml"/><Relationship Id="rId2" Type="http://schemas.microsoft.com/office/2011/relationships/chartColorStyle" Target="colors77.xml"/><Relationship Id="rId1" Type="http://schemas.microsoft.com/office/2011/relationships/chartStyle" Target="style77.xml"/><Relationship Id="rId4" Type="http://schemas.openxmlformats.org/officeDocument/2006/relationships/oleObject" Target="file:///C:\Users\TerryYang\Desktop\Github\NTUIIE-Reserch\ppt\simple%20example.xlsx" TargetMode="External"/></Relationships>
</file>

<file path=ppt/charts/_rels/chart78.xml.rels><?xml version="1.0" encoding="UTF-8" standalone="yes"?>
<Relationships xmlns="http://schemas.openxmlformats.org/package/2006/relationships"><Relationship Id="rId3" Type="http://schemas.openxmlformats.org/officeDocument/2006/relationships/themeOverride" Target="../theme/themeOverride78.xml"/><Relationship Id="rId2" Type="http://schemas.microsoft.com/office/2011/relationships/chartColorStyle" Target="colors78.xml"/><Relationship Id="rId1" Type="http://schemas.microsoft.com/office/2011/relationships/chartStyle" Target="style78.xml"/><Relationship Id="rId4" Type="http://schemas.openxmlformats.org/officeDocument/2006/relationships/oleObject" Target="file:///C:\Users\TerryYang\Desktop\Github\NTUIIE-Reserch\ppt\simple%20example.xlsx" TargetMode="External"/></Relationships>
</file>

<file path=ppt/charts/_rels/chart79.xml.rels><?xml version="1.0" encoding="UTF-8" standalone="yes"?>
<Relationships xmlns="http://schemas.openxmlformats.org/package/2006/relationships"><Relationship Id="rId3" Type="http://schemas.openxmlformats.org/officeDocument/2006/relationships/themeOverride" Target="../theme/themeOverride79.xml"/><Relationship Id="rId2" Type="http://schemas.microsoft.com/office/2011/relationships/chartColorStyle" Target="colors79.xml"/><Relationship Id="rId1" Type="http://schemas.microsoft.com/office/2011/relationships/chartStyle" Target="style79.xml"/><Relationship Id="rId4" Type="http://schemas.openxmlformats.org/officeDocument/2006/relationships/oleObject" Target="file:///C:\Users\TerryYang\Desktop\Github\NTUIIE-Reserch\ppt\simple%20example.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TerryYang\Desktop\Github\NTUIIE-Reserch\ppt\simple%20example.xlsx" TargetMode="External"/></Relationships>
</file>

<file path=ppt/charts/_rels/chart80.xml.rels><?xml version="1.0" encoding="UTF-8" standalone="yes"?>
<Relationships xmlns="http://schemas.openxmlformats.org/package/2006/relationships"><Relationship Id="rId3" Type="http://schemas.openxmlformats.org/officeDocument/2006/relationships/themeOverride" Target="../theme/themeOverride80.xml"/><Relationship Id="rId2" Type="http://schemas.microsoft.com/office/2011/relationships/chartColorStyle" Target="colors80.xml"/><Relationship Id="rId1" Type="http://schemas.microsoft.com/office/2011/relationships/chartStyle" Target="style80.xml"/><Relationship Id="rId4" Type="http://schemas.openxmlformats.org/officeDocument/2006/relationships/oleObject" Target="file:///C:\Users\TerryYang\Desktop\Github\NTUIIE-Reserch\ppt\simple%20example.xlsx" TargetMode="External"/></Relationships>
</file>

<file path=ppt/charts/_rels/chart81.xml.rels><?xml version="1.0" encoding="UTF-8" standalone="yes"?>
<Relationships xmlns="http://schemas.openxmlformats.org/package/2006/relationships"><Relationship Id="rId3" Type="http://schemas.openxmlformats.org/officeDocument/2006/relationships/themeOverride" Target="../theme/themeOverride81.xml"/><Relationship Id="rId2" Type="http://schemas.microsoft.com/office/2011/relationships/chartColorStyle" Target="colors81.xml"/><Relationship Id="rId1" Type="http://schemas.microsoft.com/office/2011/relationships/chartStyle" Target="style81.xml"/><Relationship Id="rId4" Type="http://schemas.openxmlformats.org/officeDocument/2006/relationships/oleObject" Target="file:///C:\Users\TerryYang\Desktop\Github\NTUIIE-Reserch\ppt\simple%20example.xlsx" TargetMode="External"/></Relationships>
</file>

<file path=ppt/charts/_rels/chart82.xml.rels><?xml version="1.0" encoding="UTF-8" standalone="yes"?>
<Relationships xmlns="http://schemas.openxmlformats.org/package/2006/relationships"><Relationship Id="rId3" Type="http://schemas.openxmlformats.org/officeDocument/2006/relationships/themeOverride" Target="../theme/themeOverride82.xml"/><Relationship Id="rId2" Type="http://schemas.microsoft.com/office/2011/relationships/chartColorStyle" Target="colors82.xml"/><Relationship Id="rId1" Type="http://schemas.microsoft.com/office/2011/relationships/chartStyle" Target="style82.xml"/><Relationship Id="rId4" Type="http://schemas.openxmlformats.org/officeDocument/2006/relationships/oleObject" Target="file:///C:\Users\TerryYang\Desktop\Github\NTUIIE-Reserch\ppt\simple%20example.xlsx" TargetMode="External"/></Relationships>
</file>

<file path=ppt/charts/_rels/chart83.xml.rels><?xml version="1.0" encoding="UTF-8" standalone="yes"?>
<Relationships xmlns="http://schemas.openxmlformats.org/package/2006/relationships"><Relationship Id="rId3" Type="http://schemas.openxmlformats.org/officeDocument/2006/relationships/themeOverride" Target="../theme/themeOverride83.xml"/><Relationship Id="rId2" Type="http://schemas.microsoft.com/office/2011/relationships/chartColorStyle" Target="colors83.xml"/><Relationship Id="rId1" Type="http://schemas.microsoft.com/office/2011/relationships/chartStyle" Target="style83.xml"/><Relationship Id="rId4" Type="http://schemas.openxmlformats.org/officeDocument/2006/relationships/oleObject" Target="file:///C:\Users\TerryYang\Desktop\Github\NTUIIE-Reserch\ppt\simple%20example.xlsx" TargetMode="External"/></Relationships>
</file>

<file path=ppt/charts/_rels/chart84.xml.rels><?xml version="1.0" encoding="UTF-8" standalone="yes"?>
<Relationships xmlns="http://schemas.openxmlformats.org/package/2006/relationships"><Relationship Id="rId3" Type="http://schemas.openxmlformats.org/officeDocument/2006/relationships/themeOverride" Target="../theme/themeOverride84.xml"/><Relationship Id="rId2" Type="http://schemas.microsoft.com/office/2011/relationships/chartColorStyle" Target="colors84.xml"/><Relationship Id="rId1" Type="http://schemas.microsoft.com/office/2011/relationships/chartStyle" Target="style84.xml"/><Relationship Id="rId4" Type="http://schemas.openxmlformats.org/officeDocument/2006/relationships/oleObject" Target="file:///C:\Users\TerryYang\Desktop\Github\NTUIIE-Reserch\ppt\simple%20example.xlsx" TargetMode="External"/></Relationships>
</file>

<file path=ppt/charts/_rels/chart85.xml.rels><?xml version="1.0" encoding="UTF-8" standalone="yes"?>
<Relationships xmlns="http://schemas.openxmlformats.org/package/2006/relationships"><Relationship Id="rId3" Type="http://schemas.openxmlformats.org/officeDocument/2006/relationships/themeOverride" Target="../theme/themeOverride85.xml"/><Relationship Id="rId2" Type="http://schemas.microsoft.com/office/2011/relationships/chartColorStyle" Target="colors85.xml"/><Relationship Id="rId1" Type="http://schemas.microsoft.com/office/2011/relationships/chartStyle" Target="style85.xml"/><Relationship Id="rId4" Type="http://schemas.openxmlformats.org/officeDocument/2006/relationships/oleObject" Target="file:///C:\Users\TerryYang\Desktop\Github\NTUIIE-Reserch\ppt\simple%20example.xlsx" TargetMode="External"/></Relationships>
</file>

<file path=ppt/charts/_rels/chart86.xml.rels><?xml version="1.0" encoding="UTF-8" standalone="yes"?>
<Relationships xmlns="http://schemas.openxmlformats.org/package/2006/relationships"><Relationship Id="rId3" Type="http://schemas.openxmlformats.org/officeDocument/2006/relationships/themeOverride" Target="../theme/themeOverride86.xml"/><Relationship Id="rId2" Type="http://schemas.microsoft.com/office/2011/relationships/chartColorStyle" Target="colors86.xml"/><Relationship Id="rId1" Type="http://schemas.microsoft.com/office/2011/relationships/chartStyle" Target="style86.xml"/><Relationship Id="rId4" Type="http://schemas.openxmlformats.org/officeDocument/2006/relationships/package" Target="../embeddings/Microsoft_Excel_Worksheet.xlsx"/></Relationships>
</file>

<file path=ppt/charts/_rels/chart87.xml.rels><?xml version="1.0" encoding="UTF-8" standalone="yes"?>
<Relationships xmlns="http://schemas.openxmlformats.org/package/2006/relationships"><Relationship Id="rId3" Type="http://schemas.openxmlformats.org/officeDocument/2006/relationships/themeOverride" Target="../theme/themeOverride87.xml"/><Relationship Id="rId2" Type="http://schemas.microsoft.com/office/2011/relationships/chartColorStyle" Target="colors87.xml"/><Relationship Id="rId1" Type="http://schemas.microsoft.com/office/2011/relationships/chartStyle" Target="style87.xml"/><Relationship Id="rId4" Type="http://schemas.openxmlformats.org/officeDocument/2006/relationships/oleObject" Target="file:///C:\Users\TerryYang\Desktop\simple%20example.xlsx" TargetMode="External"/></Relationships>
</file>

<file path=ppt/charts/_rels/chart88.xml.rels><?xml version="1.0" encoding="UTF-8" standalone="yes"?>
<Relationships xmlns="http://schemas.openxmlformats.org/package/2006/relationships"><Relationship Id="rId3" Type="http://schemas.openxmlformats.org/officeDocument/2006/relationships/themeOverride" Target="../theme/themeOverride88.xml"/><Relationship Id="rId2" Type="http://schemas.microsoft.com/office/2011/relationships/chartColorStyle" Target="colors88.xml"/><Relationship Id="rId1" Type="http://schemas.microsoft.com/office/2011/relationships/chartStyle" Target="style88.xml"/><Relationship Id="rId4" Type="http://schemas.openxmlformats.org/officeDocument/2006/relationships/oleObject" Target="file:///C:\Users\TerryYang\Desktop\simple%20example.xlsx" TargetMode="External"/></Relationships>
</file>

<file path=ppt/charts/_rels/chart89.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89.xml"/><Relationship Id="rId1" Type="http://schemas.microsoft.com/office/2011/relationships/chartStyle" Target="style89.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TerryYang\Desktop\Github\NTUIIE-Reserch\ppt\simple%20example.xlsx" TargetMode="External"/></Relationships>
</file>

<file path=ppt/charts/_rels/chart90.xml.rels><?xml version="1.0" encoding="UTF-8" standalone="yes"?>
<Relationships xmlns="http://schemas.openxmlformats.org/package/2006/relationships"><Relationship Id="rId3" Type="http://schemas.openxmlformats.org/officeDocument/2006/relationships/themeOverride" Target="../theme/themeOverride89.xml"/><Relationship Id="rId2" Type="http://schemas.microsoft.com/office/2011/relationships/chartColorStyle" Target="colors90.xml"/><Relationship Id="rId1" Type="http://schemas.microsoft.com/office/2011/relationships/chartStyle" Target="style90.xml"/><Relationship Id="rId4" Type="http://schemas.openxmlformats.org/officeDocument/2006/relationships/oleObject" Target="file:///C:\Users\TerryYang\Desktop\Github\NTUIIE-Reserch\ppt\simple%20example.xlsx" TargetMode="External"/></Relationships>
</file>

<file path=ppt/charts/_rels/chart91.xml.rels><?xml version="1.0" encoding="UTF-8" standalone="yes"?>
<Relationships xmlns="http://schemas.openxmlformats.org/package/2006/relationships"><Relationship Id="rId3" Type="http://schemas.openxmlformats.org/officeDocument/2006/relationships/themeOverride" Target="../theme/themeOverride90.xml"/><Relationship Id="rId2" Type="http://schemas.microsoft.com/office/2011/relationships/chartColorStyle" Target="colors91.xml"/><Relationship Id="rId1" Type="http://schemas.microsoft.com/office/2011/relationships/chartStyle" Target="style91.xml"/><Relationship Id="rId4" Type="http://schemas.openxmlformats.org/officeDocument/2006/relationships/oleObject" Target="file:///C:\Users\TerryYang\Desktop\Github\NTUIIE-Reserch\ppt\simple%20example.xlsx" TargetMode="External"/></Relationships>
</file>

<file path=ppt/charts/_rels/chart92.xml.rels><?xml version="1.0" encoding="UTF-8" standalone="yes"?>
<Relationships xmlns="http://schemas.openxmlformats.org/package/2006/relationships"><Relationship Id="rId3" Type="http://schemas.openxmlformats.org/officeDocument/2006/relationships/themeOverride" Target="../theme/themeOverride91.xml"/><Relationship Id="rId2" Type="http://schemas.microsoft.com/office/2011/relationships/chartColorStyle" Target="colors92.xml"/><Relationship Id="rId1" Type="http://schemas.microsoft.com/office/2011/relationships/chartStyle" Target="style92.xml"/><Relationship Id="rId4" Type="http://schemas.openxmlformats.org/officeDocument/2006/relationships/oleObject" Target="file:///C:\Users\TerryYang\Desktop\Github\NTUIIE-Reserch\ppt\simple%20example.xlsx" TargetMode="External"/></Relationships>
</file>

<file path=ppt/charts/_rels/chart93.xml.rels><?xml version="1.0" encoding="UTF-8" standalone="yes"?>
<Relationships xmlns="http://schemas.openxmlformats.org/package/2006/relationships"><Relationship Id="rId3" Type="http://schemas.openxmlformats.org/officeDocument/2006/relationships/themeOverride" Target="../theme/themeOverride92.xml"/><Relationship Id="rId2" Type="http://schemas.microsoft.com/office/2011/relationships/chartColorStyle" Target="colors93.xml"/><Relationship Id="rId1" Type="http://schemas.microsoft.com/office/2011/relationships/chartStyle" Target="style93.xml"/><Relationship Id="rId4" Type="http://schemas.openxmlformats.org/officeDocument/2006/relationships/oleObject" Target="file:///C:\Users\TerryYang\Desktop\simple%20example.xlsx" TargetMode="External"/></Relationships>
</file>

<file path=ppt/charts/_rels/chart94.xml.rels><?xml version="1.0" encoding="UTF-8" standalone="yes"?>
<Relationships xmlns="http://schemas.openxmlformats.org/package/2006/relationships"><Relationship Id="rId3" Type="http://schemas.openxmlformats.org/officeDocument/2006/relationships/themeOverride" Target="../theme/themeOverride93.xml"/><Relationship Id="rId2" Type="http://schemas.microsoft.com/office/2011/relationships/chartColorStyle" Target="colors94.xml"/><Relationship Id="rId1" Type="http://schemas.microsoft.com/office/2011/relationships/chartStyle" Target="style94.xml"/><Relationship Id="rId4" Type="http://schemas.openxmlformats.org/officeDocument/2006/relationships/oleObject" Target="file:///C:\Users\TerryYang\Desktop\Github\NTUIIE-Reserch\ppt\simple%20example.xlsx" TargetMode="External"/></Relationships>
</file>

<file path=ppt/charts/_rels/chart95.xml.rels><?xml version="1.0" encoding="UTF-8" standalone="yes"?>
<Relationships xmlns="http://schemas.openxmlformats.org/package/2006/relationships"><Relationship Id="rId3" Type="http://schemas.openxmlformats.org/officeDocument/2006/relationships/themeOverride" Target="../theme/themeOverride94.xml"/><Relationship Id="rId2" Type="http://schemas.microsoft.com/office/2011/relationships/chartColorStyle" Target="colors95.xml"/><Relationship Id="rId1" Type="http://schemas.microsoft.com/office/2011/relationships/chartStyle" Target="style95.xml"/><Relationship Id="rId4" Type="http://schemas.openxmlformats.org/officeDocument/2006/relationships/oleObject" Target="file:///C:\Users\TerryYang\Desktop\Github\NTUIIE-Reserch\ppt\simple%20example.xlsx" TargetMode="External"/></Relationships>
</file>

<file path=ppt/charts/_rels/chart96.xml.rels><?xml version="1.0" encoding="UTF-8" standalone="yes"?>
<Relationships xmlns="http://schemas.openxmlformats.org/package/2006/relationships"><Relationship Id="rId3" Type="http://schemas.openxmlformats.org/officeDocument/2006/relationships/themeOverride" Target="../theme/themeOverride95.xml"/><Relationship Id="rId2" Type="http://schemas.microsoft.com/office/2011/relationships/chartColorStyle" Target="colors96.xml"/><Relationship Id="rId1" Type="http://schemas.microsoft.com/office/2011/relationships/chartStyle" Target="style96.xml"/><Relationship Id="rId4" Type="http://schemas.openxmlformats.org/officeDocument/2006/relationships/oleObject" Target="file:///C:\Users\TerryYang\Desktop\Github\NTUIIE-Reserch\ppt\simple%20example.xlsx" TargetMode="External"/></Relationships>
</file>

<file path=ppt/charts/_rels/chart97.xml.rels><?xml version="1.0" encoding="UTF-8" standalone="yes"?>
<Relationships xmlns="http://schemas.openxmlformats.org/package/2006/relationships"><Relationship Id="rId3" Type="http://schemas.openxmlformats.org/officeDocument/2006/relationships/themeOverride" Target="../theme/themeOverride96.xml"/><Relationship Id="rId2" Type="http://schemas.microsoft.com/office/2011/relationships/chartColorStyle" Target="colors97.xml"/><Relationship Id="rId1" Type="http://schemas.microsoft.com/office/2011/relationships/chartStyle" Target="style97.xml"/><Relationship Id="rId4" Type="http://schemas.openxmlformats.org/officeDocument/2006/relationships/oleObject" Target="file:///C:\Users\TerryYang\Desktop\Github\NTUIIE-Reserch\ppt\simple%20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B372-48B7-AA57-3229232E3E68}"/>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B372-48B7-AA57-3229232E3E68}"/>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EFE8-4153-8CA9-8516F987B7F2}"/>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EFE8-4153-8CA9-8516F987B7F2}"/>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1B7C-4677-B3FC-145436F63C72}"/>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1B7C-4677-B3FC-145436F63C72}"/>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260B-46EA-A85E-378171BC3D9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260B-46EA-A85E-378171BC3D97}"/>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929F-42B9-B543-1D70A7A47140}"/>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929F-42B9-B543-1D70A7A47140}"/>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080-42E5-AC46-B1178ACC970C}"/>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080-42E5-AC46-B1178ACC970C}"/>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No</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Purity</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No</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a:t>
            </a:r>
            <a:r>
              <a:rPr lang="en-US" altLang="zh-TW" baseline="0" dirty="0"/>
              <a:t> Sum</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E68E-4970-9351-9509FAC8DD50}"/>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E68E-4970-9351-9509FAC8DD50}"/>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E3DD-4559-A487-A40226406326}"/>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E3DD-4559-A487-A40226406326}"/>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172277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3387-4737-97A3-4EF37381AA53}"/>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3387-4737-97A3-4EF37381AA53}"/>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172277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0A0C-4DBA-B6E3-A4F466277302}"/>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0A0C-4DBA-B6E3-A4F466277302}"/>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8-4CEF-9BE0-6D48FA5EC9D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8-4CEF-9BE0-6D48FA5EC9D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22C9-4F05-A6C6-18D723782C70}"/>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22C9-4F05-A6C6-18D723782C70}"/>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589F-4557-B707-82B222B5723F}"/>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589F-4557-B707-82B222B5723F}"/>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DD88-4C31-98DE-D2EB4C816373}"/>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D88-4C31-98DE-D2EB4C816373}"/>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Ranked 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56A7-4A9C-9899-A0C13AA068B6}"/>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6A7-4A9C-9899-A0C13AA068B6}"/>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962C-46F1-998C-22D7F754E9EE}"/>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962C-46F1-998C-22D7F754E9EE}"/>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Ranked 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56A7-4A9C-9899-A0C13AA068B6}"/>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6A7-4A9C-9899-A0C13AA068B6}"/>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8676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9CC7-4F75-BDA7-F831BE775AA1}"/>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9CC7-4F75-BDA7-F831BE775AA1}"/>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dirty="0"/>
                  <a:t>Ranked</a:t>
                </a:r>
                <a:r>
                  <a:rPr lang="en-US" altLang="zh-CN" baseline="0" dirty="0"/>
                  <a:t> BCD</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out"/>
        <c:minorTickMark val="none"/>
        <c:tickLblPos val="nextTo"/>
        <c:crossAx val="624961679"/>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F1BF-4327-A048-9E2FFFDC2A26}"/>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F1BF-4327-A048-9E2FFFDC2A26}"/>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F70A-490D-9048-39949B0AD51A}"/>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F70A-490D-9048-39949B0AD51A}"/>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7060-4A96-A6D0-766A0B4EA1A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7060-4A96-A6D0-766A0B4EA1A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8087-4CE9-82B5-2F4F9C36FE6D}"/>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8087-4CE9-82B5-2F4F9C36FE6D}"/>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752-4D26-9F8B-A264C389816E}"/>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752-4D26-9F8B-A264C389816E}"/>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EDB0-45F2-A5CE-2EADAAD3A72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EDB0-45F2-A5CE-2EADAAD3A72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04BD-4DFD-94AC-3C7AD7C600D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04BD-4DFD-94AC-3C7AD7C600D4}"/>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Cat</c:v>
                </c:pt>
                <c:pt idx="1">
                  <c:v>White</c:v>
                </c:pt>
                <c:pt idx="2">
                  <c:v>Cow</c:v>
                </c:pt>
                <c:pt idx="3">
                  <c:v>Black</c:v>
                </c:pt>
                <c:pt idx="4">
                  <c:v>Large</c:v>
                </c:pt>
                <c:pt idx="5">
                  <c:v>Mid</c:v>
                </c:pt>
              </c:strCache>
            </c:strRef>
          </c:cat>
          <c:val>
            <c:numRef>
              <c:f>工作表1!$AA$5:$AA$10</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53B2-4C4C-A6CA-76985C243590}"/>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Cat</c:v>
                </c:pt>
                <c:pt idx="1">
                  <c:v>White</c:v>
                </c:pt>
                <c:pt idx="2">
                  <c:v>Cow</c:v>
                </c:pt>
                <c:pt idx="3">
                  <c:v>Black</c:v>
                </c:pt>
                <c:pt idx="4">
                  <c:v>Large</c:v>
                </c:pt>
                <c:pt idx="5">
                  <c:v>Mid</c:v>
                </c:pt>
              </c:strCache>
            </c:strRef>
          </c:cat>
          <c:val>
            <c:numRef>
              <c:f>工作表1!$AB$5:$AB$10</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53B2-4C4C-A6CA-76985C243590}"/>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a:t>
            </a:r>
            <a:r>
              <a:rPr lang="en-US" altLang="zh-TW" dirty="0"/>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Frog</c:v>
                </c:pt>
                <c:pt idx="1">
                  <c:v>Dog</c:v>
                </c:pt>
                <c:pt idx="2">
                  <c:v>Small</c:v>
                </c:pt>
                <c:pt idx="3">
                  <c:v>Gray</c:v>
                </c:pt>
                <c:pt idx="4">
                  <c:v>Goat</c:v>
                </c:pt>
                <c:pt idx="5">
                  <c:v>Red</c:v>
                </c:pt>
              </c:strCache>
            </c:strRef>
          </c:cat>
          <c:val>
            <c:numRef>
              <c:f>工作表1!$AE$5:$AE$10</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A59D-4B0A-9AEE-14A90088ABD1}"/>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Frog</c:v>
                </c:pt>
                <c:pt idx="1">
                  <c:v>Dog</c:v>
                </c:pt>
                <c:pt idx="2">
                  <c:v>Small</c:v>
                </c:pt>
                <c:pt idx="3">
                  <c:v>Gray</c:v>
                </c:pt>
                <c:pt idx="4">
                  <c:v>Goat</c:v>
                </c:pt>
                <c:pt idx="5">
                  <c:v>Red</c:v>
                </c:pt>
              </c:strCache>
            </c:strRef>
          </c:cat>
          <c:val>
            <c:numRef>
              <c:f>工作表1!$AF$5:$AF$10</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A59D-4B0A-9AEE-14A90088ABD1}"/>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3</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Tuna</c:v>
                </c:pt>
                <c:pt idx="1">
                  <c:v>Tiny</c:v>
                </c:pt>
                <c:pt idx="2">
                  <c:v>Blue</c:v>
                </c:pt>
                <c:pt idx="3">
                  <c:v>Cod</c:v>
                </c:pt>
                <c:pt idx="4">
                  <c:v>Green</c:v>
                </c:pt>
                <c:pt idx="5">
                  <c:v>Toad</c:v>
                </c:pt>
              </c:strCache>
            </c:strRef>
          </c:cat>
          <c:val>
            <c:numRef>
              <c:f>工作表1!$AI$5:$AI$10</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E8FD-4FAF-81B3-C3AAB398B01E}"/>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Tuna</c:v>
                </c:pt>
                <c:pt idx="1">
                  <c:v>Tiny</c:v>
                </c:pt>
                <c:pt idx="2">
                  <c:v>Blue</c:v>
                </c:pt>
                <c:pt idx="3">
                  <c:v>Cod</c:v>
                </c:pt>
                <c:pt idx="4">
                  <c:v>Green</c:v>
                </c:pt>
                <c:pt idx="5">
                  <c:v>Toad</c:v>
                </c:pt>
              </c:strCache>
            </c:strRef>
          </c:cat>
          <c:val>
            <c:numRef>
              <c:f>工作表1!$AJ$5:$AJ$10</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E8FD-4FAF-81B3-C3AAB398B01E}"/>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FCA4-4531-999A-24BFEF7EEB15}"/>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FCA4-4531-999A-24BFEF7EEB15}"/>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319D-43BA-AD01-4F21F3ADBD3B}"/>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319D-43BA-AD01-4F21F3ADBD3B}"/>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24C5-4D88-8B27-C8E59A093BCA}"/>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24C5-4D88-8B27-C8E59A093BCA}"/>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7391-4C43-9AD6-054A2B88965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7391-4C43-9AD6-054A2B88965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9485-4DCD-BA82-8C277B0FA8C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9485-4DCD-BA82-8C277B0FA8C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397E-4A7E-9C57-91BC4C91B43E}"/>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397E-4A7E-9C57-91BC4C91B43E}"/>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2023/1/9</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2023/1/9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各位口試委員、教授、同學們好，我是台大工業工程研究所的研究生 楊雲皓</a:t>
            </a:r>
            <a:endParaRPr lang="en-US" altLang="zh-TW" sz="1050" kern="1200" dirty="0">
              <a:solidFill>
                <a:schemeClr val="tx1"/>
              </a:solidFill>
              <a:effectLst/>
              <a:latin typeface="+mn-lt"/>
              <a:ea typeface="+mn-ea"/>
              <a:cs typeface="+mn-cs"/>
            </a:endParaRPr>
          </a:p>
          <a:p>
            <a:pPr lvl="0" fontAlgn="ctr"/>
            <a:r>
              <a:rPr lang="zh-TW" altLang="en-US" sz="900" kern="1200" dirty="0">
                <a:solidFill>
                  <a:schemeClr val="tx1"/>
                </a:solidFill>
                <a:effectLst/>
                <a:latin typeface="+mn-lt"/>
                <a:ea typeface="+mn-ea"/>
                <a:cs typeface="+mn-cs"/>
              </a:rPr>
              <a:t>今天很開心能與各位，分享我與藍俊宏老師的研究題目－是乙種針對二元資料的編碼框架</a:t>
            </a:r>
            <a:endParaRPr lang="en-US" altLang="zh-TW" sz="900" kern="1200" dirty="0">
              <a:solidFill>
                <a:schemeClr val="tx1"/>
              </a:solidFill>
              <a:effectLst/>
              <a:latin typeface="+mn-lt"/>
              <a:ea typeface="+mn-ea"/>
              <a:cs typeface="+mn-cs"/>
            </a:endParaRPr>
          </a:p>
          <a:p>
            <a:pPr lvl="0" fontAlgn="ctr"/>
            <a:r>
              <a:rPr lang="zh-TW" altLang="en-US" sz="900" kern="1200" dirty="0">
                <a:solidFill>
                  <a:schemeClr val="tx1"/>
                </a:solidFill>
                <a:effectLst/>
                <a:latin typeface="+mn-lt"/>
                <a:ea typeface="+mn-ea"/>
                <a:cs typeface="+mn-cs"/>
              </a:rPr>
              <a:t>目的在於壓縮特徵資訊、同時提升資料的分類表現</a:t>
            </a:r>
            <a:endParaRPr lang="en-US"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如何發展，對二元資料的編碼方式，以協助高維度二元資料，轉換為整數型別</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即是我們的研究主題</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希望，能在降低維度的同時，維持模型，對於資料分類、或是回歸任務中的表現</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相比於，傳統變數編碼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我們，則設法開發，針對二元資料的編碼方式</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94616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本研究提出的方式，是依序，透過群組、排序</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以及</a:t>
            </a:r>
            <a:r>
              <a:rPr lang="en-US" altLang="zh-TW" sz="1200" kern="1200" dirty="0">
                <a:solidFill>
                  <a:schemeClr val="tx1"/>
                </a:solidFill>
                <a:effectLst/>
                <a:latin typeface="+mn-lt"/>
                <a:ea typeface="+mn-ea"/>
                <a:cs typeface="+mn-cs"/>
              </a:rPr>
              <a:t>Binary-coded decimal</a:t>
            </a:r>
            <a:r>
              <a:rPr lang="zh-TW" altLang="en-US" sz="1200" kern="1200" dirty="0">
                <a:solidFill>
                  <a:schemeClr val="tx1"/>
                </a:solidFill>
                <a:effectLst/>
                <a:latin typeface="+mn-lt"/>
                <a:ea typeface="+mn-ea"/>
                <a:cs typeface="+mn-cs"/>
              </a:rPr>
              <a:t>，簡稱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碼的方式</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便能將，高維度二元資料，轉換為特定維度的，數值型別表達</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397069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以下將由動畫的方式，簡單帶過整個編碼流程</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假設以，此六個二元特徵作為原始資料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可見資料中，分別有</a:t>
            </a:r>
            <a:r>
              <a:rPr lang="en-US" altLang="zh-TW" sz="1200" kern="1200" dirty="0">
                <a:solidFill>
                  <a:schemeClr val="tx1"/>
                </a:solidFill>
                <a:effectLst/>
                <a:latin typeface="+mn-lt"/>
                <a:ea typeface="+mn-ea"/>
                <a:cs typeface="+mn-cs"/>
              </a:rPr>
              <a:t>2</a:t>
            </a:r>
            <a:r>
              <a:rPr lang="zh-TW" altLang="en-US" sz="1200" kern="1200" dirty="0">
                <a:solidFill>
                  <a:schemeClr val="tx1"/>
                </a:solidFill>
                <a:effectLst/>
                <a:latin typeface="+mn-lt"/>
                <a:ea typeface="+mn-ea"/>
                <a:cs typeface="+mn-cs"/>
              </a:rPr>
              <a:t>個動物、尺寸、顏色的特徵</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第一步便是群組，以找出特徵間的關聯關係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將相互關聯、或相似的特徵，規納入同一群組之中</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第二步為排序，在各群組內部調動特徵順序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此步驟，是為了產生出更具有競爭力、</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且能助於分類或回歸任務的數值資料</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最後一步，則是進行</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將排序過後的複數二元特徵，轉換為數值的形式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經由此三步驟，便完成了整個編碼過程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簡而言之，本研究，著重在於尋找出最佳的群組、以及排序方式</a:t>
            </a:r>
            <a:endParaRPr lang="en-US" altLang="zh-TW" dirty="0"/>
          </a:p>
          <a:p>
            <a:r>
              <a:rPr lang="zh-TW" altLang="en-US" dirty="0"/>
              <a:t>以達到，在</a:t>
            </a:r>
            <a:r>
              <a:rPr lang="zh-TW" altLang="zh-TW" sz="1200" kern="1200" dirty="0">
                <a:solidFill>
                  <a:schemeClr val="tx1"/>
                </a:solidFill>
                <a:effectLst/>
                <a:latin typeface="+mn-lt"/>
                <a:ea typeface="+mn-ea"/>
                <a:cs typeface="+mn-cs"/>
              </a:rPr>
              <a:t>縮減資料特徵</a:t>
            </a:r>
            <a:r>
              <a:rPr lang="zh-TW" altLang="en-US" sz="1200" kern="1200" dirty="0">
                <a:solidFill>
                  <a:schemeClr val="tx1"/>
                </a:solidFill>
                <a:effectLst/>
                <a:latin typeface="+mn-lt"/>
                <a:ea typeface="+mn-ea"/>
                <a:cs typeface="+mn-cs"/>
              </a:rPr>
              <a:t>總數、</a:t>
            </a:r>
            <a:r>
              <a:rPr lang="zh-TW" altLang="zh-TW" sz="1200" kern="1200" dirty="0">
                <a:solidFill>
                  <a:schemeClr val="tx1"/>
                </a:solidFill>
                <a:effectLst/>
                <a:latin typeface="+mn-lt"/>
                <a:ea typeface="+mn-ea"/>
                <a:cs typeface="+mn-cs"/>
              </a:rPr>
              <a:t>壓縮資訊</a:t>
            </a:r>
            <a:r>
              <a:rPr lang="zh-TW" altLang="en-US" sz="1200" kern="1200" dirty="0">
                <a:solidFill>
                  <a:schemeClr val="tx1"/>
                </a:solidFill>
                <a:effectLst/>
                <a:latin typeface="+mn-lt"/>
                <a:ea typeface="+mn-ea"/>
                <a:cs typeface="+mn-cs"/>
              </a:rPr>
              <a:t>時，</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也能</a:t>
            </a:r>
            <a:r>
              <a:rPr lang="zh-TW" altLang="zh-TW" sz="1200" kern="1200" dirty="0">
                <a:solidFill>
                  <a:schemeClr val="tx1"/>
                </a:solidFill>
                <a:effectLst/>
                <a:latin typeface="+mn-lt"/>
                <a:ea typeface="+mn-ea"/>
                <a:cs typeface="+mn-cs"/>
              </a:rPr>
              <a:t>維持資料</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分類</a:t>
            </a:r>
            <a:r>
              <a:rPr lang="zh-TW" altLang="en-US" sz="1200" kern="1200" dirty="0">
                <a:solidFill>
                  <a:schemeClr val="tx1"/>
                </a:solidFill>
                <a:effectLst/>
                <a:latin typeface="+mn-lt"/>
                <a:ea typeface="+mn-ea"/>
                <a:cs typeface="+mn-cs"/>
              </a:rPr>
              <a:t>，或回歸上的</a:t>
            </a:r>
            <a:r>
              <a:rPr lang="zh-TW" altLang="zh-TW" sz="1200" kern="1200" dirty="0">
                <a:solidFill>
                  <a:schemeClr val="tx1"/>
                </a:solidFill>
                <a:effectLst/>
                <a:latin typeface="+mn-lt"/>
                <a:ea typeface="+mn-ea"/>
                <a:cs typeface="+mn-cs"/>
              </a:rPr>
              <a:t>表現</a:t>
            </a:r>
            <a:endParaRPr lang="en-US" altLang="zh-TW"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為了便於理解，在此提及個簡單的範例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假設，我們為動物園的管理者，需要對園區中的各式動物，進行健康檢測</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檢核表如圖所示，包含了物種、尺寸、顏色以及健康狀態的欄位</a:t>
            </a:r>
            <a:endParaRPr lang="en-US" altLang="zh-TW" sz="120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68847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在接下來的半小時中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我會先簡述所遭遇的問題，與本研究的動機</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並介紹我們所發展的編碼方法</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接著，於案例分析當中，嘗試以不同的資料集，來驗證本方法的可行性</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最後，總結研究結果，與未來發展的方向</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當在蒐集了</a:t>
            </a:r>
            <a:r>
              <a:rPr lang="en-US" altLang="zh-TW" sz="1200" kern="1200" dirty="0">
                <a:solidFill>
                  <a:schemeClr val="tx1"/>
                </a:solidFill>
                <a:effectLst/>
                <a:latin typeface="+mn-lt"/>
                <a:ea typeface="+mn-ea"/>
                <a:cs typeface="+mn-cs"/>
              </a:rPr>
              <a:t>300</a:t>
            </a:r>
            <a:r>
              <a:rPr lang="zh-TW" altLang="en-US" sz="1200" kern="1200" dirty="0">
                <a:solidFill>
                  <a:schemeClr val="tx1"/>
                </a:solidFill>
                <a:effectLst/>
                <a:latin typeface="+mn-lt"/>
                <a:ea typeface="+mn-ea"/>
                <a:cs typeface="+mn-cs"/>
              </a:rPr>
              <a:t>隻，園中動物的資料後，可以得到右方的堆疊直方圖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表示了在各個選項中，被勾選的動物數量，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其中，以紅、藍兩色作為生病、與健康的標示</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像是在，尺寸</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中等的選項中，便有接近</a:t>
            </a:r>
            <a:r>
              <a:rPr lang="en-US" altLang="zh-TW" sz="1200" kern="1200" dirty="0">
                <a:solidFill>
                  <a:schemeClr val="tx1"/>
                </a:solidFill>
                <a:effectLst/>
                <a:latin typeface="+mn-lt"/>
                <a:ea typeface="+mn-ea"/>
                <a:cs typeface="+mn-cs"/>
              </a:rPr>
              <a:t>100</a:t>
            </a:r>
            <a:r>
              <a:rPr lang="zh-TW" altLang="en-US" sz="1200" kern="1200" dirty="0">
                <a:solidFill>
                  <a:schemeClr val="tx1"/>
                </a:solidFill>
                <a:effectLst/>
                <a:latin typeface="+mn-lt"/>
                <a:ea typeface="+mn-ea"/>
                <a:cs typeface="+mn-cs"/>
              </a:rPr>
              <a:t>隻的動物</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且這些動物中，大約有一半為健康、另一半為生病</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而我們的任務，便是以這</a:t>
            </a:r>
            <a:r>
              <a:rPr lang="en-US" altLang="zh-TW" sz="1200" kern="1200" dirty="0">
                <a:solidFill>
                  <a:schemeClr val="tx1"/>
                </a:solidFill>
                <a:effectLst/>
                <a:latin typeface="+mn-lt"/>
                <a:ea typeface="+mn-ea"/>
                <a:cs typeface="+mn-cs"/>
              </a:rPr>
              <a:t>18</a:t>
            </a:r>
            <a:r>
              <a:rPr lang="zh-TW" altLang="en-US" sz="1200" kern="1200" dirty="0">
                <a:solidFill>
                  <a:schemeClr val="tx1"/>
                </a:solidFill>
                <a:effectLst/>
                <a:latin typeface="+mn-lt"/>
                <a:ea typeface="+mn-ea"/>
                <a:cs typeface="+mn-cs"/>
              </a:rPr>
              <a:t>個二元選項作為特徵，來預測動物的健康狀態</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也可將直方圖，改為表格的形式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仍同樣代表著，園中動物在這</a:t>
            </a:r>
            <a:r>
              <a:rPr lang="en-US" altLang="zh-TW" sz="1200" kern="1200" dirty="0">
                <a:solidFill>
                  <a:schemeClr val="tx1"/>
                </a:solidFill>
                <a:effectLst/>
                <a:latin typeface="+mn-lt"/>
                <a:ea typeface="+mn-ea"/>
                <a:cs typeface="+mn-cs"/>
              </a:rPr>
              <a:t>18</a:t>
            </a:r>
            <a:r>
              <a:rPr lang="zh-TW" altLang="en-US" sz="1200" kern="1200" dirty="0">
                <a:solidFill>
                  <a:schemeClr val="tx1"/>
                </a:solidFill>
                <a:effectLst/>
                <a:latin typeface="+mn-lt"/>
                <a:ea typeface="+mn-ea"/>
                <a:cs typeface="+mn-cs"/>
              </a:rPr>
              <a:t>個選項中，的分佈狀態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2591753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依照我們的方法</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首先，將針對這</a:t>
            </a:r>
            <a:r>
              <a:rPr lang="en-US" altLang="zh-TW" sz="1050" kern="1200" dirty="0">
                <a:solidFill>
                  <a:schemeClr val="tx1"/>
                </a:solidFill>
                <a:effectLst/>
                <a:latin typeface="+mn-lt"/>
                <a:ea typeface="+mn-ea"/>
                <a:cs typeface="+mn-cs"/>
              </a:rPr>
              <a:t>18</a:t>
            </a:r>
            <a:r>
              <a:rPr lang="zh-TW" altLang="en-US" sz="1050" kern="1200" dirty="0">
                <a:solidFill>
                  <a:schemeClr val="tx1"/>
                </a:solidFill>
                <a:effectLst/>
                <a:latin typeface="+mn-lt"/>
                <a:ea typeface="+mn-ea"/>
                <a:cs typeface="+mn-cs"/>
              </a:rPr>
              <a:t>個二元特徵，進行群組，</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除了依照原先的欄位資訊群組之外，</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我們已嘗試使用</a:t>
            </a:r>
            <a:r>
              <a:rPr lang="en-US" altLang="zh-TW" sz="1050" kern="1200" dirty="0">
                <a:solidFill>
                  <a:schemeClr val="tx1"/>
                </a:solidFill>
                <a:effectLst/>
                <a:latin typeface="+mn-lt"/>
                <a:ea typeface="+mn-ea"/>
                <a:cs typeface="+mn-cs"/>
              </a:rPr>
              <a:t>PCA</a:t>
            </a:r>
            <a:r>
              <a:rPr lang="zh-TW" altLang="en-US" sz="1050" kern="1200" dirty="0">
                <a:solidFill>
                  <a:schemeClr val="tx1"/>
                </a:solidFill>
                <a:effectLst/>
                <a:latin typeface="+mn-lt"/>
                <a:ea typeface="+mn-ea"/>
                <a:cs typeface="+mn-cs"/>
              </a:rPr>
              <a:t>權重、</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聚類模型，結合相關係數的方式，來完成群組二元特徵的任務</a:t>
            </a: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3480254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首先是介紹的是，針對</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 的群組方式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透過主成分，依序列舉出權重絕對值，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依照順序選取，前六個特徵進入同一群組中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若特徵已被前方主成分選取，則跳過並依序選則下一個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2905095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透過主成分分析</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可將最能解釋整體資料變異、最具資訊的二元特徵</a:t>
            </a:r>
            <a:r>
              <a:rPr lang="zh-TW" altLang="en-US" sz="1200" kern="1200" dirty="0">
                <a:solidFill>
                  <a:schemeClr val="tx1"/>
                </a:solidFill>
                <a:effectLst/>
                <a:latin typeface="+mn-lt"/>
                <a:ea typeface="+mn-ea"/>
                <a:cs typeface="+mn-cs"/>
              </a:rPr>
              <a:t>，劃</a:t>
            </a:r>
            <a:r>
              <a:rPr lang="zh-TW" altLang="zh-TW" sz="1200" kern="1200" dirty="0">
                <a:solidFill>
                  <a:schemeClr val="tx1"/>
                </a:solidFill>
                <a:effectLst/>
                <a:latin typeface="+mn-lt"/>
                <a:ea typeface="+mn-ea"/>
                <a:cs typeface="+mn-cs"/>
              </a:rPr>
              <a:t>分</a:t>
            </a:r>
            <a:r>
              <a:rPr lang="zh-TW" altLang="en-US" sz="1200" kern="1200" dirty="0">
                <a:solidFill>
                  <a:schemeClr val="tx1"/>
                </a:solidFill>
                <a:effectLst/>
                <a:latin typeface="+mn-lt"/>
                <a:ea typeface="+mn-ea"/>
                <a:cs typeface="+mn-cs"/>
              </a:rPr>
              <a:t>入</a:t>
            </a:r>
            <a:r>
              <a:rPr lang="zh-TW" altLang="zh-TW" sz="1200" kern="1200" dirty="0">
                <a:solidFill>
                  <a:schemeClr val="tx1"/>
                </a:solidFill>
                <a:effectLst/>
                <a:latin typeface="+mn-lt"/>
                <a:ea typeface="+mn-ea"/>
                <a:cs typeface="+mn-cs"/>
              </a:rPr>
              <a:t>相同群組之</a:t>
            </a:r>
            <a:r>
              <a:rPr lang="zh-TW" altLang="en-US" sz="1200" kern="1200" dirty="0">
                <a:solidFill>
                  <a:schemeClr val="tx1"/>
                </a:solidFill>
                <a:effectLst/>
                <a:latin typeface="+mn-lt"/>
                <a:ea typeface="+mn-ea"/>
                <a:cs typeface="+mn-cs"/>
              </a:rPr>
              <a:t>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反之</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最無法解釋變異的特徵們，也會被劃分入同一群組內，</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有點類似於能力分班，使強者群與弱者群之間，相互隔離</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22161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接著介紹的，是以區塊模型，結合相關係數，的群組方式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在計算出特徵間，的相關係數圖後，便嘗試調動特徵順序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使整張相關係數圖，區分出不同的聚類</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504272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在相同特徵群下，相關性與同質性較高；</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反之，相異特徵群之間，相關性則較為薄弱。</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如此，以相關性為依據，群集較為相似、關聯的特徵</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4098064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在群組</a:t>
            </a:r>
            <a:r>
              <a:rPr lang="zh-TW" altLang="en-US" sz="1200" kern="1200" dirty="0">
                <a:solidFill>
                  <a:schemeClr val="tx1"/>
                </a:solidFill>
                <a:effectLst/>
                <a:latin typeface="+mn-lt"/>
                <a:ea typeface="+mn-ea"/>
                <a:cs typeface="+mn-cs"/>
              </a:rPr>
              <a:t>之</a:t>
            </a:r>
            <a:r>
              <a:rPr lang="zh-TW" altLang="zh-TW" sz="1200" kern="1200" dirty="0">
                <a:solidFill>
                  <a:schemeClr val="tx1"/>
                </a:solidFill>
                <a:effectLst/>
                <a:latin typeface="+mn-lt"/>
                <a:ea typeface="+mn-ea"/>
                <a:cs typeface="+mn-cs"/>
              </a:rPr>
              <a:t>後，為了使產出後的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新數</a:t>
            </a:r>
            <a:r>
              <a:rPr lang="zh-TW" altLang="en-US" sz="1200" kern="1200" dirty="0">
                <a:solidFill>
                  <a:schemeClr val="tx1"/>
                </a:solidFill>
                <a:effectLst/>
                <a:latin typeface="+mn-lt"/>
                <a:ea typeface="+mn-ea"/>
                <a:cs typeface="+mn-cs"/>
              </a:rPr>
              <a:t>值資料，能</a:t>
            </a:r>
            <a:r>
              <a:rPr lang="zh-TW" altLang="zh-TW" sz="1200" kern="1200" dirty="0">
                <a:solidFill>
                  <a:schemeClr val="tx1"/>
                </a:solidFill>
                <a:effectLst/>
                <a:latin typeface="+mn-lt"/>
                <a:ea typeface="+mn-ea"/>
                <a:cs typeface="+mn-cs"/>
              </a:rPr>
              <a:t>更具有目標資訊</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與分類價值，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我們，</a:t>
            </a:r>
            <a:r>
              <a:rPr lang="zh-TW" altLang="zh-TW" sz="1200" kern="1200" dirty="0">
                <a:solidFill>
                  <a:schemeClr val="tx1"/>
                </a:solidFill>
                <a:effectLst/>
                <a:latin typeface="+mn-lt"/>
                <a:ea typeface="+mn-ea"/>
                <a:cs typeface="+mn-cs"/>
              </a:rPr>
              <a:t>排序</a:t>
            </a:r>
            <a:r>
              <a:rPr lang="zh-TW" altLang="en-US" sz="1200" kern="1200" dirty="0">
                <a:solidFill>
                  <a:schemeClr val="tx1"/>
                </a:solidFill>
                <a:effectLst/>
                <a:latin typeface="+mn-lt"/>
                <a:ea typeface="+mn-ea"/>
                <a:cs typeface="+mn-cs"/>
              </a:rPr>
              <a:t>組內特徵</a:t>
            </a:r>
            <a:r>
              <a:rPr lang="zh-TW" altLang="zh-TW" sz="1200" kern="1200" dirty="0">
                <a:solidFill>
                  <a:schemeClr val="tx1"/>
                </a:solidFill>
                <a:effectLst/>
                <a:latin typeface="+mn-lt"/>
                <a:ea typeface="+mn-ea"/>
                <a:cs typeface="+mn-cs"/>
              </a:rPr>
              <a:t>，來</a:t>
            </a:r>
            <a:r>
              <a:rPr lang="zh-TW" altLang="en-US" sz="1200" kern="1200" dirty="0">
                <a:solidFill>
                  <a:schemeClr val="tx1"/>
                </a:solidFill>
                <a:effectLst/>
                <a:latin typeface="+mn-lt"/>
                <a:ea typeface="+mn-ea"/>
                <a:cs typeface="+mn-cs"/>
              </a:rPr>
              <a:t>調整</a:t>
            </a:r>
            <a:r>
              <a:rPr lang="zh-TW" altLang="zh-TW" sz="1200" kern="1200" dirty="0">
                <a:solidFill>
                  <a:schemeClr val="tx1"/>
                </a:solidFill>
                <a:effectLst/>
                <a:latin typeface="+mn-lt"/>
                <a:ea typeface="+mn-ea"/>
                <a:cs typeface="+mn-cs"/>
              </a:rPr>
              <a:t>編碼過後</a:t>
            </a:r>
            <a:r>
              <a:rPr lang="zh-TW" altLang="en-US" sz="1200" kern="1200" dirty="0">
                <a:solidFill>
                  <a:schemeClr val="tx1"/>
                </a:solidFill>
                <a:effectLst/>
                <a:latin typeface="+mn-lt"/>
                <a:ea typeface="+mn-ea"/>
                <a:cs typeface="+mn-cs"/>
              </a:rPr>
              <a:t>，所產生</a:t>
            </a:r>
            <a:r>
              <a:rPr lang="zh-TW" altLang="zh-TW" sz="1200" kern="1200" dirty="0">
                <a:solidFill>
                  <a:schemeClr val="tx1"/>
                </a:solidFill>
                <a:effectLst/>
                <a:latin typeface="+mn-lt"/>
                <a:ea typeface="+mn-ea"/>
                <a:cs typeface="+mn-cs"/>
              </a:rPr>
              <a:t>的數值。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目前已嘗試了，依據</a:t>
            </a:r>
            <a:r>
              <a:rPr lang="zh-TW" altLang="zh-TW" sz="1200" kern="1200" dirty="0">
                <a:solidFill>
                  <a:schemeClr val="tx1"/>
                </a:solidFill>
                <a:effectLst/>
                <a:latin typeface="+mn-lt"/>
                <a:ea typeface="+mn-ea"/>
                <a:cs typeface="+mn-cs"/>
              </a:rPr>
              <a:t>特徵總</a:t>
            </a:r>
            <a:r>
              <a:rPr lang="zh-TW" altLang="en-US" sz="1200" kern="1200" dirty="0">
                <a:solidFill>
                  <a:schemeClr val="tx1"/>
                </a:solidFill>
                <a:effectLst/>
                <a:latin typeface="+mn-lt"/>
                <a:ea typeface="+mn-ea"/>
                <a:cs typeface="+mn-cs"/>
              </a:rPr>
              <a:t>和</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類別</a:t>
            </a:r>
            <a:r>
              <a:rPr lang="zh-TW" altLang="zh-TW" sz="1200" kern="1200" dirty="0">
                <a:solidFill>
                  <a:schemeClr val="tx1"/>
                </a:solidFill>
                <a:effectLst/>
                <a:latin typeface="+mn-lt"/>
                <a:ea typeface="+mn-ea"/>
                <a:cs typeface="+mn-cs"/>
              </a:rPr>
              <a:t>純粹度、預訓練模型的特徵重要性</a:t>
            </a:r>
            <a:r>
              <a:rPr lang="zh-TW" altLang="en-US" sz="1200" kern="1200" dirty="0">
                <a:solidFill>
                  <a:schemeClr val="tx1"/>
                </a:solidFill>
                <a:effectLst/>
                <a:latin typeface="+mn-lt"/>
                <a:ea typeface="+mn-ea"/>
                <a:cs typeface="+mn-cs"/>
              </a:rPr>
              <a:t>，來</a:t>
            </a:r>
            <a:r>
              <a:rPr lang="zh-TW" altLang="zh-TW" sz="1200" kern="1200" dirty="0">
                <a:solidFill>
                  <a:schemeClr val="tx1"/>
                </a:solidFill>
                <a:effectLst/>
                <a:latin typeface="+mn-lt"/>
                <a:ea typeface="+mn-ea"/>
                <a:cs typeface="+mn-cs"/>
              </a:rPr>
              <a:t>作為排序依據</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為了驗證排序對於，產生的數值資料具有影響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這裡以方才產生的</a:t>
            </a:r>
            <a:r>
              <a:rPr lang="en-US" altLang="zh-TW" sz="1200" kern="1200" dirty="0">
                <a:solidFill>
                  <a:schemeClr val="tx1"/>
                </a:solidFill>
                <a:effectLst/>
                <a:latin typeface="+mn-lt"/>
                <a:ea typeface="+mn-ea"/>
                <a:cs typeface="+mn-cs"/>
              </a:rPr>
              <a:t>PC3</a:t>
            </a:r>
            <a:r>
              <a:rPr lang="zh-TW" altLang="en-US" sz="1200" kern="1200" dirty="0">
                <a:solidFill>
                  <a:schemeClr val="tx1"/>
                </a:solidFill>
                <a:effectLst/>
                <a:latin typeface="+mn-lt"/>
                <a:ea typeface="+mn-ea"/>
                <a:cs typeface="+mn-cs"/>
              </a:rPr>
              <a:t>特徵組為例，</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對比不進行排序，以及排序後的數值資料差異</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右圖為經由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編碼，所產生的兩種數值資料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可以看到，排序對於編碼數值，有著明顯的影響，</a:t>
            </a:r>
            <a:r>
              <a:rPr lang="zh-TW" altLang="zh-TW" sz="1200" kern="1200" dirty="0">
                <a:solidFill>
                  <a:schemeClr val="tx1"/>
                </a:solidFill>
                <a:effectLst/>
                <a:latin typeface="+mn-lt"/>
                <a:ea typeface="+mn-ea"/>
                <a:cs typeface="+mn-cs"/>
              </a:rPr>
              <a:t>對於常規的分類模型而言，</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下方的</a:t>
            </a:r>
            <a:r>
              <a:rPr lang="zh-TW" altLang="zh-TW" sz="1200" kern="1200" dirty="0">
                <a:solidFill>
                  <a:schemeClr val="tx1"/>
                </a:solidFill>
                <a:effectLst/>
                <a:latin typeface="+mn-lt"/>
                <a:ea typeface="+mn-ea"/>
                <a:cs typeface="+mn-cs"/>
              </a:rPr>
              <a:t>數值特徵</a:t>
            </a:r>
            <a:r>
              <a:rPr lang="zh-TW" altLang="en-US" sz="1200" kern="1200" dirty="0">
                <a:solidFill>
                  <a:schemeClr val="tx1"/>
                </a:solidFill>
                <a:effectLst/>
                <a:latin typeface="+mn-lt"/>
                <a:ea typeface="+mn-ea"/>
                <a:cs typeface="+mn-cs"/>
              </a:rPr>
              <a:t>，更</a:t>
            </a:r>
            <a:r>
              <a:rPr lang="zh-TW" altLang="zh-TW" sz="1200" kern="1200" dirty="0">
                <a:solidFill>
                  <a:schemeClr val="tx1"/>
                </a:solidFill>
                <a:effectLst/>
                <a:latin typeface="+mn-lt"/>
                <a:ea typeface="+mn-ea"/>
                <a:cs typeface="+mn-cs"/>
              </a:rPr>
              <a:t>可以在數線上</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找到一個更佳的切分點</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來區分出兩種資料，</a:t>
            </a:r>
            <a:r>
              <a:rPr lang="zh-TW" altLang="en-US" sz="1200" kern="1200" dirty="0">
                <a:solidFill>
                  <a:schemeClr val="tx1"/>
                </a:solidFill>
                <a:effectLst/>
                <a:latin typeface="+mn-lt"/>
                <a:ea typeface="+mn-ea"/>
                <a:cs typeface="+mn-cs"/>
              </a:rPr>
              <a:t>使模型</a:t>
            </a:r>
            <a:r>
              <a:rPr lang="zh-TW" altLang="zh-TW" sz="1200" kern="1200" dirty="0">
                <a:solidFill>
                  <a:schemeClr val="tx1"/>
                </a:solidFill>
                <a:effectLst/>
                <a:latin typeface="+mn-lt"/>
                <a:ea typeface="+mn-ea"/>
                <a:cs typeface="+mn-cs"/>
              </a:rPr>
              <a:t>達到較好的分類成果</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簡而言之，好的排序將協助模型區分目標類別，而這便是進行排序的原因</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810839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當在訓練，機器學習模型時，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可以發現，大多數模型，通常無法處理資料當中，由字串組成的類別特徵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除非，將這些特徵改以數值的型別呈現</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2392051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此處嘗試以不同的方式，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排序著</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個二元特徵</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1131181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如圖，是依據特徵總合排序，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二元特徵總合，通常</a:t>
            </a:r>
            <a:r>
              <a:rPr lang="zh-TW" altLang="zh-TW" sz="1200" kern="1200" dirty="0">
                <a:solidFill>
                  <a:schemeClr val="tx1"/>
                </a:solidFill>
                <a:effectLst/>
                <a:latin typeface="+mn-lt"/>
                <a:ea typeface="+mn-ea"/>
                <a:cs typeface="+mn-cs"/>
              </a:rPr>
              <a:t>表示了</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類別的出現頻率。</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a:t>
            </a:r>
            <a:r>
              <a:rPr lang="zh-TW" altLang="zh-TW" sz="1200" kern="1200" dirty="0">
                <a:solidFill>
                  <a:schemeClr val="tx1"/>
                </a:solidFill>
                <a:effectLst/>
                <a:latin typeface="+mn-lt"/>
                <a:ea typeface="+mn-ea"/>
                <a:cs typeface="+mn-cs"/>
              </a:rPr>
              <a:t>排序目的在</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將總和較少的特徵</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置於群組</a:t>
            </a:r>
            <a:r>
              <a:rPr lang="zh-TW" altLang="en-US" sz="1200" kern="1200" dirty="0">
                <a:solidFill>
                  <a:schemeClr val="tx1"/>
                </a:solidFill>
                <a:effectLst/>
                <a:latin typeface="+mn-lt"/>
                <a:ea typeface="+mn-ea"/>
                <a:cs typeface="+mn-cs"/>
              </a:rPr>
              <a:t>左</a:t>
            </a:r>
            <a:r>
              <a:rPr lang="zh-TW" altLang="zh-TW" sz="1200" kern="1200" dirty="0">
                <a:solidFill>
                  <a:schemeClr val="tx1"/>
                </a:solidFill>
                <a:effectLst/>
                <a:latin typeface="+mn-lt"/>
                <a:ea typeface="+mn-ea"/>
                <a:cs typeface="+mn-cs"/>
              </a:rPr>
              <a:t>方</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而這些</a:t>
            </a:r>
            <a:r>
              <a:rPr lang="zh-TW" altLang="zh-TW" sz="1200" kern="1200" dirty="0">
                <a:solidFill>
                  <a:schemeClr val="tx1"/>
                </a:solidFill>
                <a:effectLst/>
                <a:latin typeface="+mn-lt"/>
                <a:ea typeface="+mn-ea"/>
                <a:cs typeface="+mn-cs"/>
              </a:rPr>
              <a:t>少量樣本</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便會在編碼時</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被投影</a:t>
            </a:r>
            <a:r>
              <a:rPr lang="zh-TW" altLang="en-US" sz="1200" kern="1200" dirty="0">
                <a:solidFill>
                  <a:schemeClr val="tx1"/>
                </a:solidFill>
                <a:effectLst/>
                <a:latin typeface="+mn-lt"/>
                <a:ea typeface="+mn-ea"/>
                <a:cs typeface="+mn-cs"/>
              </a:rPr>
              <a:t>數線上</a:t>
            </a:r>
            <a:r>
              <a:rPr lang="zh-TW" altLang="zh-TW" sz="1200" kern="1200" dirty="0">
                <a:solidFill>
                  <a:schemeClr val="tx1"/>
                </a:solidFill>
                <a:effectLst/>
                <a:latin typeface="+mn-lt"/>
                <a:ea typeface="+mn-ea"/>
                <a:cs typeface="+mn-cs"/>
              </a:rPr>
              <a:t>較遠的位置</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以利區分出這些與眾不同、較偏離整體資料分布的離群樣本。</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429414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如圖，則是依據，類別純粹度，進行排序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目的在於，</a:t>
            </a:r>
            <a:r>
              <a:rPr lang="zh-TW" altLang="zh-TW" sz="1200" kern="1200" dirty="0">
                <a:solidFill>
                  <a:schemeClr val="tx1"/>
                </a:solidFill>
                <a:effectLst/>
                <a:latin typeface="+mn-lt"/>
                <a:ea typeface="+mn-ea"/>
                <a:cs typeface="+mn-cs"/>
              </a:rPr>
              <a:t>將最有分類價值、純度越高的資料分布於群組的前端、與後端</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在編碼時</a:t>
            </a:r>
            <a:r>
              <a:rPr lang="zh-TW" altLang="zh-TW" sz="1200" kern="1200" dirty="0">
                <a:solidFill>
                  <a:schemeClr val="tx1"/>
                </a:solidFill>
                <a:effectLst/>
                <a:latin typeface="+mn-lt"/>
                <a:ea typeface="+mn-ea"/>
                <a:cs typeface="+mn-cs"/>
              </a:rPr>
              <a:t>，類別</a:t>
            </a:r>
            <a:r>
              <a:rPr lang="zh-TW" altLang="en-US" sz="1200" kern="1200" dirty="0">
                <a:solidFill>
                  <a:schemeClr val="tx1"/>
                </a:solidFill>
                <a:effectLst/>
                <a:latin typeface="+mn-lt"/>
                <a:ea typeface="+mn-ea"/>
                <a:cs typeface="+mn-cs"/>
              </a:rPr>
              <a:t>便</a:t>
            </a:r>
            <a:r>
              <a:rPr lang="zh-TW" altLang="zh-TW" sz="1200" kern="1200" dirty="0">
                <a:solidFill>
                  <a:schemeClr val="tx1"/>
                </a:solidFill>
                <a:effectLst/>
                <a:latin typeface="+mn-lt"/>
                <a:ea typeface="+mn-ea"/>
                <a:cs typeface="+mn-cs"/>
              </a:rPr>
              <a:t>會因為這些前</a:t>
            </a:r>
            <a:r>
              <a:rPr lang="zh-TW" altLang="en-US" sz="1200" kern="1200" dirty="0">
                <a:solidFill>
                  <a:schemeClr val="tx1"/>
                </a:solidFill>
                <a:effectLst/>
                <a:latin typeface="+mn-lt"/>
                <a:ea typeface="+mn-ea"/>
                <a:cs typeface="+mn-cs"/>
              </a:rPr>
              <a:t>後</a:t>
            </a:r>
            <a:r>
              <a:rPr lang="zh-TW" altLang="zh-TW" sz="1200" kern="1200" dirty="0">
                <a:solidFill>
                  <a:schemeClr val="tx1"/>
                </a:solidFill>
                <a:effectLst/>
                <a:latin typeface="+mn-lt"/>
                <a:ea typeface="+mn-ea"/>
                <a:cs typeface="+mn-cs"/>
              </a:rPr>
              <a:t>方、含有分類資訊的特徵</a:t>
            </a:r>
            <a:r>
              <a:rPr lang="zh-TW" altLang="en-US" sz="1200" kern="1200" dirty="0">
                <a:solidFill>
                  <a:schemeClr val="tx1"/>
                </a:solidFill>
                <a:effectLst/>
                <a:latin typeface="+mn-lt"/>
                <a:ea typeface="+mn-ea"/>
                <a:cs typeface="+mn-cs"/>
              </a:rPr>
              <a:t>，而被區分出來</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1488814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最後一步，便是以</a:t>
                </a:r>
                <a:r>
                  <a:rPr lang="en-US" altLang="zh-TW" sz="1200" kern="1200" dirty="0">
                    <a:solidFill>
                      <a:schemeClr val="tx1"/>
                    </a:solidFill>
                    <a:effectLst/>
                    <a:latin typeface="+mn-lt"/>
                    <a:ea typeface="+mn-ea"/>
                    <a:cs typeface="+mn-cs"/>
                  </a:rPr>
                  <a:t>Binary coded decimal </a:t>
                </a:r>
                <a:r>
                  <a:rPr lang="zh-TW" altLang="en-US" sz="1200" kern="1200" dirty="0">
                    <a:solidFill>
                      <a:schemeClr val="tx1"/>
                    </a:solidFill>
                    <a:effectLst/>
                    <a:latin typeface="+mn-lt"/>
                    <a:ea typeface="+mn-ea"/>
                    <a:cs typeface="+mn-cs"/>
                  </a:rPr>
                  <a:t>，協助</a:t>
                </a:r>
                <a:r>
                  <a:rPr lang="zh-TW" altLang="zh-TW" sz="1200" kern="1200" dirty="0">
                    <a:solidFill>
                      <a:schemeClr val="tx1"/>
                    </a:solidFill>
                    <a:effectLst/>
                    <a:latin typeface="+mn-lt"/>
                    <a:ea typeface="+mn-ea"/>
                    <a:cs typeface="+mn-cs"/>
                  </a:rPr>
                  <a:t>轉換</a:t>
                </a:r>
                <a:r>
                  <a:rPr lang="zh-TW" altLang="en-US" sz="1200" kern="1200" dirty="0">
                    <a:solidFill>
                      <a:schemeClr val="tx1"/>
                    </a:solidFill>
                    <a:effectLst/>
                    <a:latin typeface="+mn-lt"/>
                    <a:ea typeface="+mn-ea"/>
                    <a:cs typeface="+mn-cs"/>
                  </a:rPr>
                  <a:t>，特徵組</a:t>
                </a:r>
                <a:r>
                  <a:rPr lang="zh-TW" altLang="zh-TW" sz="1200" kern="1200" dirty="0">
                    <a:solidFill>
                      <a:schemeClr val="tx1"/>
                    </a:solidFill>
                    <a:effectLst/>
                    <a:latin typeface="+mn-lt"/>
                    <a:ea typeface="+mn-ea"/>
                    <a:cs typeface="+mn-cs"/>
                  </a:rPr>
                  <a:t>成</a:t>
                </a:r>
                <a:r>
                  <a:rPr lang="zh-TW" altLang="en-US" sz="1200" kern="1200" dirty="0">
                    <a:solidFill>
                      <a:schemeClr val="tx1"/>
                    </a:solidFill>
                    <a:effectLst/>
                    <a:latin typeface="+mn-lt"/>
                    <a:ea typeface="+mn-ea"/>
                    <a:cs typeface="+mn-cs"/>
                  </a:rPr>
                  <a:t>為</a:t>
                </a:r>
                <a:r>
                  <a:rPr lang="zh-TW" altLang="zh-TW" sz="1200" kern="1200" dirty="0">
                    <a:solidFill>
                      <a:schemeClr val="tx1"/>
                    </a:solidFill>
                    <a:effectLst/>
                    <a:latin typeface="+mn-lt"/>
                    <a:ea typeface="+mn-ea"/>
                    <a:cs typeface="+mn-cs"/>
                  </a:rPr>
                  <a:t>整數</a:t>
                </a:r>
                <a:r>
                  <a:rPr lang="zh-TW" altLang="en-US" sz="1200" kern="1200" dirty="0">
                    <a:solidFill>
                      <a:schemeClr val="tx1"/>
                    </a:solidFill>
                    <a:effectLst/>
                    <a:latin typeface="+mn-lt"/>
                    <a:ea typeface="+mn-ea"/>
                    <a:cs typeface="+mn-cs"/>
                  </a:rPr>
                  <a:t>型別。</a:t>
                </a: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概念</a:t>
                </a:r>
                <a:r>
                  <a:rPr lang="zh-TW" altLang="en-US" sz="1200" kern="1200" dirty="0">
                    <a:solidFill>
                      <a:schemeClr val="tx1"/>
                    </a:solidFill>
                    <a:effectLst/>
                    <a:latin typeface="+mn-lt"/>
                    <a:ea typeface="+mn-ea"/>
                    <a:cs typeface="+mn-cs"/>
                  </a:rPr>
                  <a:t>，其實</a:t>
                </a:r>
                <a:r>
                  <a:rPr lang="zh-TW" altLang="zh-TW" sz="1200" kern="1200" dirty="0">
                    <a:solidFill>
                      <a:schemeClr val="tx1"/>
                    </a:solidFill>
                    <a:effectLst/>
                    <a:latin typeface="+mn-lt"/>
                    <a:ea typeface="+mn-ea"/>
                    <a:cs typeface="+mn-cs"/>
                  </a:rPr>
                  <a:t>相當直接，即是將一連串的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二元數值十位數化。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假設某樣本</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在一特徵組內</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依序為</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則其轉換後的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十位數</a:t>
                </a:r>
                <a:r>
                  <a:rPr lang="zh-TW" altLang="en-US" sz="1200" kern="1200" dirty="0">
                    <a:solidFill>
                      <a:schemeClr val="tx1"/>
                    </a:solidFill>
                    <a:effectLst/>
                    <a:latin typeface="+mn-lt"/>
                    <a:ea typeface="+mn-ea"/>
                    <a:cs typeface="+mn-cs"/>
                  </a:rPr>
                  <a:t>表示</a:t>
                </a:r>
                <a:r>
                  <a:rPr lang="zh-TW" altLang="zh-TW" sz="1200" kern="1200" dirty="0">
                    <a:solidFill>
                      <a:schemeClr val="tx1"/>
                    </a:solidFill>
                    <a:effectLst/>
                    <a:latin typeface="+mn-lt"/>
                    <a:ea typeface="+mn-ea"/>
                    <a:cs typeface="+mn-cs"/>
                  </a:rPr>
                  <a:t>為</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，便以</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作為該樣本的數值</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在此，則以先前已由，</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群組、純粹度排序的特徵組為例</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34</a:t>
            </a:fld>
            <a:endParaRPr lang="zh-TW" altLang="en-US"/>
          </a:p>
        </p:txBody>
      </p:sp>
    </p:spTree>
    <p:extLst>
      <p:ext uri="{BB962C8B-B14F-4D97-AF65-F5344CB8AC3E}">
        <p14:creationId xmlns:p14="http://schemas.microsoft.com/office/powerpoint/2010/main" val="3317416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可見在，</a:t>
                </a:r>
                <a:r>
                  <a:rPr lang="en-US" altLang="zh-TW" sz="1200" kern="1200" dirty="0">
                    <a:solidFill>
                      <a:schemeClr val="tx1"/>
                    </a:solidFill>
                    <a:effectLst/>
                    <a:latin typeface="+mn-lt"/>
                    <a:ea typeface="+mn-ea"/>
                    <a:cs typeface="+mn-cs"/>
                  </a:rPr>
                  <a:t>Blue</a:t>
                </a:r>
                <a:r>
                  <a:rPr lang="zh-TW" altLang="en-US" sz="1200" kern="1200" dirty="0">
                    <a:solidFill>
                      <a:schemeClr val="tx1"/>
                    </a:solidFill>
                    <a:effectLst/>
                    <a:latin typeface="+mn-lt"/>
                    <a:ea typeface="+mn-ea"/>
                    <a:cs typeface="+mn-cs"/>
                  </a:rPr>
                  <a:t>這個欄位中，僅具有健康的樣本</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而愈左側的特徵，對於</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數值，具有更大的影響；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同時，加上採用了純粹度的排序，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越左側的特徵，在比例上有著更多的健康樣本。</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因此，健康樣本傾向產出更大的</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反之，生病樣本產生較小的</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35</a:t>
            </a:fld>
            <a:endParaRPr lang="zh-TW" altLang="en-US"/>
          </a:p>
        </p:txBody>
      </p:sp>
    </p:spTree>
    <p:extLst>
      <p:ext uri="{BB962C8B-B14F-4D97-AF65-F5344CB8AC3E}">
        <p14:creationId xmlns:p14="http://schemas.microsoft.com/office/powerpoint/2010/main" val="3367395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如此一來，經由純粹度排序的特徵組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相比於原先的，群組順序而言，更能導出，容易分類的數值資料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以此，</a:t>
                </a:r>
                <a:r>
                  <a:rPr lang="zh-TW" altLang="zh-TW" sz="1200" kern="1200" dirty="0">
                    <a:solidFill>
                      <a:schemeClr val="tx1"/>
                    </a:solidFill>
                    <a:effectLst/>
                    <a:latin typeface="+mn-lt"/>
                    <a:ea typeface="+mn-ea"/>
                    <a:cs typeface="+mn-cs"/>
                  </a:rPr>
                  <a:t>達到較好的分類成果。</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36</a:t>
            </a:fld>
            <a:endParaRPr lang="zh-TW" altLang="en-US"/>
          </a:p>
        </p:txBody>
      </p:sp>
    </p:spTree>
    <p:extLst>
      <p:ext uri="{BB962C8B-B14F-4D97-AF65-F5344CB8AC3E}">
        <p14:creationId xmlns:p14="http://schemas.microsoft.com/office/powerpoint/2010/main" val="3210034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然而</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新編碼過後</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數值，可能</a:t>
                </a:r>
                <a:r>
                  <a:rPr lang="zh-TW" altLang="zh-TW" sz="1200" kern="1200" dirty="0">
                    <a:solidFill>
                      <a:schemeClr val="tx1"/>
                    </a:solidFill>
                    <a:effectLst/>
                    <a:latin typeface="+mn-lt"/>
                    <a:ea typeface="+mn-ea"/>
                    <a:cs typeface="+mn-cs"/>
                  </a:rPr>
                  <a:t>因為原先數字</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的</a:t>
                </a:r>
                <a:r>
                  <a:rPr lang="zh-TW" altLang="en-US" sz="1200" kern="1200" dirty="0">
                    <a:solidFill>
                      <a:schemeClr val="tx1"/>
                    </a:solidFill>
                    <a:effectLst/>
                    <a:latin typeface="+mn-lt"/>
                    <a:ea typeface="+mn-ea"/>
                    <a:cs typeface="+mn-cs"/>
                  </a:rPr>
                  <a:t>，個數較為稀少</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導致編碼後的數值資料</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全距過大、且分布稀疏。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zh-TW" sz="1200" kern="1200" dirty="0">
                    <a:solidFill>
                      <a:schemeClr val="tx1"/>
                    </a:solidFill>
                    <a:effectLst/>
                    <a:latin typeface="+mn-lt"/>
                    <a:ea typeface="+mn-ea"/>
                    <a:cs typeface="+mn-cs"/>
                  </a:rPr>
                  <a:t>例如：若組內二元特徵的個數為十個，則此群組編碼出的新數值特徵範圍將達到</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1024</a:t>
                </a:r>
                <a:r>
                  <a:rPr lang="zh-TW" altLang="zh-TW" sz="1200" kern="1200" dirty="0">
                    <a:solidFill>
                      <a:schemeClr val="tx1"/>
                    </a:solidFill>
                    <a:effectLst/>
                    <a:latin typeface="+mn-lt"/>
                    <a:ea typeface="+mn-ea"/>
                    <a:cs typeface="+mn-cs"/>
                  </a:rPr>
                  <a:t>之間。</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而在這</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1024</a:t>
                </a:r>
                <a:r>
                  <a:rPr lang="zh-TW" altLang="en-US" sz="1200" kern="1200" dirty="0">
                    <a:solidFill>
                      <a:schemeClr val="tx1"/>
                    </a:solidFill>
                    <a:effectLst/>
                    <a:latin typeface="+mn-lt"/>
                    <a:ea typeface="+mn-ea"/>
                    <a:cs typeface="+mn-cs"/>
                  </a:rPr>
                  <a:t>的數線之上的資料呈現零散分佈</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37</a:t>
            </a:fld>
            <a:endParaRPr lang="zh-TW" altLang="en-US"/>
          </a:p>
        </p:txBody>
      </p:sp>
    </p:spTree>
    <p:extLst>
      <p:ext uri="{BB962C8B-B14F-4D97-AF65-F5344CB8AC3E}">
        <p14:creationId xmlns:p14="http://schemas.microsoft.com/office/powerpoint/2010/main" val="2606445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為此，可</a:t>
                </a:r>
                <a:r>
                  <a:rPr lang="zh-TW" altLang="en-US" sz="1200" kern="1200" dirty="0">
                    <a:solidFill>
                      <a:schemeClr val="tx1"/>
                    </a:solidFill>
                    <a:effectLst/>
                    <a:latin typeface="+mn-lt"/>
                    <a:ea typeface="+mn-ea"/>
                    <a:cs typeface="+mn-cs"/>
                  </a:rPr>
                  <a:t>嘗試</a:t>
                </a:r>
                <a:r>
                  <a:rPr lang="zh-TW" altLang="zh-TW" sz="1200" kern="1200" dirty="0">
                    <a:solidFill>
                      <a:schemeClr val="tx1"/>
                    </a:solidFill>
                    <a:effectLst/>
                    <a:latin typeface="+mn-lt"/>
                    <a:ea typeface="+mn-ea"/>
                    <a:cs typeface="+mn-cs"/>
                  </a:rPr>
                  <a:t>透過</a:t>
                </a:r>
                <a:r>
                  <a:rPr lang="en-US" altLang="zh-TW" sz="1200" kern="1200" dirty="0">
                    <a:solidFill>
                      <a:schemeClr val="tx1"/>
                    </a:solidFill>
                    <a:effectLst/>
                    <a:latin typeface="+mn-lt"/>
                    <a:ea typeface="+mn-ea"/>
                    <a:cs typeface="+mn-cs"/>
                  </a:rPr>
                  <a:t>BCD</a:t>
                </a:r>
                <a:r>
                  <a:rPr lang="zh-TW" altLang="zh-TW" sz="1200" kern="1200" dirty="0">
                    <a:solidFill>
                      <a:schemeClr val="tx1"/>
                    </a:solidFill>
                    <a:effectLst/>
                    <a:latin typeface="+mn-lt"/>
                    <a:ea typeface="+mn-ea"/>
                    <a:cs typeface="+mn-cs"/>
                  </a:rPr>
                  <a:t>編碼排名</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根據</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大小進行排序，以取代</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可以有效</a:t>
                </a:r>
                <a:r>
                  <a:rPr lang="zh-TW" altLang="zh-TW" sz="1200" kern="1200" dirty="0">
                    <a:solidFill>
                      <a:schemeClr val="tx1"/>
                    </a:solidFill>
                    <a:effectLst/>
                    <a:latin typeface="+mn-lt"/>
                    <a:ea typeface="+mn-ea"/>
                    <a:cs typeface="+mn-cs"/>
                  </a:rPr>
                  <a:t>改善編碼後</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資料間的稀疏程度</a:t>
                </a:r>
                <a:r>
                  <a:rPr lang="zh-TW" altLang="en-US" sz="1200" kern="1200" dirty="0">
                    <a:solidFill>
                      <a:schemeClr val="tx1"/>
                    </a:solidFill>
                    <a:effectLst/>
                    <a:latin typeface="+mn-lt"/>
                    <a:ea typeface="+mn-ea"/>
                    <a:cs typeface="+mn-cs"/>
                  </a:rPr>
                  <a:t>，以及數值差異過大，的問題</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但對於分類模型而言，僅需在數線上決定切分點，不論資料全距，兩者的差異對分類模型的影響並不是相當顯著</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3006843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以上便是，本研究提出方法的介紹</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接著，會在案例分析中，來試驗本方法的可行性</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首先第一步驟是依照聚類、或是特徵選取的方式群組二元特徵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並接著對各個特徵組內的二元特徵進行一致性的排序，</a:t>
                </a:r>
                <a:endParaRPr lang="en-US" altLang="zh-TW" sz="120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以求產生出有著更具有判別性、分類優勢的整數資料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最後藉由</a:t>
                </a:r>
                <a:r>
                  <a:rPr lang="en-US" altLang="zh-TW" sz="1200" kern="1200" dirty="0">
                    <a:solidFill>
                      <a:schemeClr val="tx1"/>
                    </a:solidFill>
                    <a:effectLst/>
                    <a:latin typeface="+mn-lt"/>
                    <a:ea typeface="+mn-ea"/>
                    <a:cs typeface="+mn-cs"/>
                  </a:rPr>
                  <a:t>Binary coded decimal</a:t>
                </a:r>
                <a:r>
                  <a:rPr lang="zh-TW" altLang="en-US" sz="1200" kern="1200" dirty="0">
                    <a:solidFill>
                      <a:schemeClr val="tx1"/>
                    </a:solidFill>
                    <a:effectLst/>
                    <a:latin typeface="+mn-lt"/>
                    <a:ea typeface="+mn-ea"/>
                    <a:cs typeface="+mn-cs"/>
                  </a:rPr>
                  <a:t>，協助轉換各個二元特徵組成為整數特徵</a:t>
                </a:r>
                <a:endParaRPr lang="zh-TW" altLang="zh-TW" sz="1050" kern="1200" dirty="0">
                  <a:solidFill>
                    <a:schemeClr val="tx1"/>
                  </a:solidFill>
                  <a:effectLst/>
                  <a:latin typeface="+mn-lt"/>
                  <a:ea typeface="+mn-ea"/>
                  <a:cs typeface="+mn-cs"/>
                </a:endParaRPr>
              </a:p>
              <a:p>
                <a:pPr lvl="0" fontAlgn="ctr"/>
                <a:endParaRPr lang="zh-TW" altLang="en-US"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39</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而為此，便須透過變數編碼，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在資料預處理的步驟中，協助轉換類別特徵，成為數值型別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目前已有相當多，不同的編碼方法被提出</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像是耳熟能詳的</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編碼</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Oridinal</a:t>
            </a: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編碼</a:t>
            </a: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等</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1341617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在案例分析中，我將提及，兩種資料集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分別是，模擬的</a:t>
            </a:r>
            <a:r>
              <a:rPr lang="zh-TW" altLang="zh-TW" sz="1200" kern="1200" dirty="0">
                <a:solidFill>
                  <a:schemeClr val="tx1"/>
                </a:solidFill>
                <a:effectLst/>
                <a:latin typeface="+mn-lt"/>
                <a:ea typeface="+mn-ea"/>
                <a:cs typeface="+mn-cs"/>
              </a:rPr>
              <a:t>三維連續資料；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Kaggle</a:t>
            </a:r>
            <a:r>
              <a:rPr lang="zh-TW" altLang="en-US" sz="1200" kern="1200" dirty="0">
                <a:solidFill>
                  <a:schemeClr val="tx1"/>
                </a:solidFill>
                <a:effectLst/>
                <a:latin typeface="+mn-lt"/>
                <a:ea typeface="+mn-ea"/>
                <a:cs typeface="+mn-cs"/>
              </a:rPr>
              <a:t>網站上的開源資料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用</a:t>
            </a:r>
            <a:r>
              <a:rPr lang="zh-TW" altLang="zh-TW" sz="1200" kern="1200" dirty="0">
                <a:solidFill>
                  <a:schemeClr val="tx1"/>
                </a:solidFill>
                <a:effectLst/>
                <a:latin typeface="+mn-lt"/>
                <a:ea typeface="+mn-ea"/>
                <a:cs typeface="+mn-cs"/>
              </a:rPr>
              <a:t>以</a:t>
            </a:r>
            <a:r>
              <a:rPr lang="zh-TW" altLang="en-US" sz="1200" kern="1200" dirty="0">
                <a:solidFill>
                  <a:schemeClr val="tx1"/>
                </a:solidFill>
                <a:effectLst/>
                <a:latin typeface="+mn-lt"/>
                <a:ea typeface="+mn-ea"/>
                <a:cs typeface="+mn-cs"/>
              </a:rPr>
              <a:t>對比，我們所發展方法、與</a:t>
            </a:r>
            <a:r>
              <a:rPr lang="zh-TW" altLang="zh-TW" sz="1200" kern="1200" dirty="0">
                <a:solidFill>
                  <a:schemeClr val="tx1"/>
                </a:solidFill>
                <a:effectLst/>
                <a:latin typeface="+mn-lt"/>
                <a:ea typeface="+mn-ea"/>
                <a:cs typeface="+mn-cs"/>
              </a:rPr>
              <a:t>傳統編碼</a:t>
            </a:r>
            <a:r>
              <a:rPr lang="zh-TW" altLang="en-US" sz="1200" kern="1200" dirty="0">
                <a:solidFill>
                  <a:schemeClr val="tx1"/>
                </a:solidFill>
                <a:effectLst/>
                <a:latin typeface="+mn-lt"/>
                <a:ea typeface="+mn-ea"/>
                <a:cs typeface="+mn-cs"/>
              </a:rPr>
              <a:t>方式之下，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所</a:t>
            </a:r>
            <a:r>
              <a:rPr lang="zh-TW" altLang="zh-TW" sz="1200" kern="1200" dirty="0">
                <a:solidFill>
                  <a:schemeClr val="tx1"/>
                </a:solidFill>
                <a:effectLst/>
                <a:latin typeface="+mn-lt"/>
                <a:ea typeface="+mn-ea"/>
                <a:cs typeface="+mn-cs"/>
              </a:rPr>
              <a:t>產生的新數值資料，對於機器學習模型</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分類成效</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影響。</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40</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為了</a:t>
            </a:r>
            <a:r>
              <a:rPr lang="zh-TW" altLang="en-US" sz="1200" kern="1200" dirty="0">
                <a:solidFill>
                  <a:schemeClr val="tx1"/>
                </a:solidFill>
                <a:effectLst/>
                <a:latin typeface="+mn-lt"/>
                <a:ea typeface="+mn-ea"/>
                <a:cs typeface="+mn-cs"/>
              </a:rPr>
              <a:t>讓模擬資料，</a:t>
            </a:r>
            <a:r>
              <a:rPr lang="zh-TW" altLang="zh-TW" sz="1200" kern="1200" dirty="0">
                <a:solidFill>
                  <a:schemeClr val="tx1"/>
                </a:solidFill>
                <a:effectLst/>
                <a:latin typeface="+mn-lt"/>
                <a:ea typeface="+mn-ea"/>
                <a:cs typeface="+mn-cs"/>
              </a:rPr>
              <a:t>具</a:t>
            </a:r>
            <a:r>
              <a:rPr lang="zh-TW" altLang="en-US" sz="1200" kern="1200" dirty="0">
                <a:solidFill>
                  <a:schemeClr val="tx1"/>
                </a:solidFill>
                <a:effectLst/>
                <a:latin typeface="+mn-lt"/>
                <a:ea typeface="+mn-ea"/>
                <a:cs typeface="+mn-cs"/>
              </a:rPr>
              <a:t>備</a:t>
            </a:r>
            <a:r>
              <a:rPr lang="zh-TW" altLang="zh-TW" sz="1200" kern="1200" dirty="0">
                <a:solidFill>
                  <a:schemeClr val="tx1"/>
                </a:solidFill>
                <a:effectLst/>
                <a:latin typeface="+mn-lt"/>
                <a:ea typeface="+mn-ea"/>
                <a:cs typeface="+mn-cs"/>
              </a:rPr>
              <a:t>分類價值，</a:t>
            </a:r>
            <a:r>
              <a:rPr lang="zh-TW" altLang="en-US" sz="1200" kern="1200" dirty="0">
                <a:solidFill>
                  <a:schemeClr val="tx1"/>
                </a:solidFill>
                <a:effectLst/>
                <a:latin typeface="+mn-lt"/>
                <a:ea typeface="+mn-ea"/>
                <a:cs typeface="+mn-cs"/>
              </a:rPr>
              <a:t>我們依照</a:t>
            </a:r>
            <a:r>
              <a:rPr lang="zh-TW" altLang="zh-TW" sz="1200" kern="1200" dirty="0">
                <a:solidFill>
                  <a:schemeClr val="tx1"/>
                </a:solidFill>
                <a:effectLst/>
                <a:latin typeface="+mn-lt"/>
                <a:ea typeface="+mn-ea"/>
                <a:cs typeface="+mn-cs"/>
              </a:rPr>
              <a:t>三維座標點分布，</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生成了兩種類別</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的浮點數座標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其中以藍色作為多數、紅色作為少數樣本</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在此將，針對此三種連續資料集，做討論。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zh-TW" sz="1200" kern="1200" dirty="0">
                <a:solidFill>
                  <a:schemeClr val="tx1"/>
                </a:solidFill>
                <a:effectLst/>
                <a:latin typeface="+mn-lt"/>
                <a:ea typeface="+mn-ea"/>
                <a:cs typeface="+mn-cs"/>
              </a:rPr>
              <a:t>資料點具有</a:t>
            </a:r>
            <a:r>
              <a:rPr lang="en-US" altLang="zh-TW" sz="1200" kern="1200" dirty="0">
                <a:solidFill>
                  <a:schemeClr val="tx1"/>
                </a:solidFill>
                <a:effectLst/>
                <a:latin typeface="+mn-lt"/>
                <a:ea typeface="+mn-ea"/>
                <a:cs typeface="+mn-cs"/>
              </a:rPr>
              <a:t>X</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Y</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Z</a:t>
            </a:r>
            <a:r>
              <a:rPr lang="zh-TW" altLang="zh-TW" sz="1200" kern="1200" dirty="0">
                <a:solidFill>
                  <a:schemeClr val="tx1"/>
                </a:solidFill>
                <a:effectLst/>
                <a:latin typeface="+mn-lt"/>
                <a:ea typeface="+mn-ea"/>
                <a:cs typeface="+mn-cs"/>
              </a:rPr>
              <a:t>三維座標資訊，且區分為三百個紅色</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少數類別</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與三千個藍色</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多數類別；兩種類別各自服從自身的資料分布，</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且在多數的藍色類別中，可見到有少量的紅色類別躁點存在，目的在於增加分類任務的複雜度。</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其中資料集一二兩種類別較為混雜；而資料集三中類別間則較為分散，表示其較為容易分類</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41</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左圖為，整體實驗流程，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首先，由連續資料產生二元特徵，以作為本研究方法輸入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再轉換出類別特徵，以同時比較，傳統變數編碼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最後，根據不同的編碼，產生數值資料，再以</a:t>
            </a:r>
            <a:r>
              <a:rPr lang="en-US" altLang="zh-TW" sz="1200" kern="1200" dirty="0">
                <a:solidFill>
                  <a:schemeClr val="tx1"/>
                </a:solidFill>
                <a:effectLst/>
                <a:latin typeface="+mn-lt"/>
                <a:ea typeface="+mn-ea"/>
                <a:cs typeface="+mn-cs"/>
              </a:rPr>
              <a:t>k-fold </a:t>
            </a:r>
            <a:r>
              <a:rPr lang="zh-TW" altLang="en-US" sz="1200" kern="1200" dirty="0">
                <a:solidFill>
                  <a:schemeClr val="tx1"/>
                </a:solidFill>
                <a:effectLst/>
                <a:latin typeface="+mn-lt"/>
                <a:ea typeface="+mn-ea"/>
                <a:cs typeface="+mn-cs"/>
              </a:rPr>
              <a:t>驗證，進行分類成果的比較</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此分佈圖表示了</a:t>
            </a:r>
            <a:r>
              <a:rPr lang="zh-TW" altLang="zh-TW" sz="1200" kern="1200" dirty="0">
                <a:solidFill>
                  <a:schemeClr val="tx1"/>
                </a:solidFill>
                <a:effectLst/>
                <a:latin typeface="+mn-lt"/>
                <a:ea typeface="+mn-ea"/>
                <a:cs typeface="+mn-cs"/>
              </a:rPr>
              <a:t>原始連續資料於三個座標軸上的資料分布情形，且少數與多數類別由顏色區分；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而後根據欲劃分出的二元特徵個數，對此三個連續座標軸進行二元化處理</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42</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第一步，便是決定二元特徵的，目標個數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假設想，產生出</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便</a:t>
            </a:r>
            <a:r>
              <a:rPr lang="zh-TW" altLang="en-US" sz="1200" kern="1200" dirty="0">
                <a:solidFill>
                  <a:schemeClr val="tx1"/>
                </a:solidFill>
                <a:effectLst/>
                <a:latin typeface="+mn-lt"/>
                <a:ea typeface="+mn-ea"/>
                <a:cs typeface="+mn-cs"/>
              </a:rPr>
              <a:t>依據比例，</a:t>
            </a:r>
            <a:r>
              <a:rPr lang="zh-TW" altLang="zh-TW" sz="1200" kern="1200" dirty="0">
                <a:solidFill>
                  <a:schemeClr val="tx1"/>
                </a:solidFill>
                <a:effectLst/>
                <a:latin typeface="+mn-lt"/>
                <a:ea typeface="+mn-ea"/>
                <a:cs typeface="+mn-cs"/>
              </a:rPr>
              <a:t>切分各個座標軸的全距</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並將資料點</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劃分</a:t>
            </a:r>
            <a:r>
              <a:rPr lang="zh-TW" altLang="en-US" sz="1200" kern="1200" dirty="0">
                <a:solidFill>
                  <a:schemeClr val="tx1"/>
                </a:solidFill>
                <a:effectLst/>
                <a:latin typeface="+mn-lt"/>
                <a:ea typeface="+mn-ea"/>
                <a:cs typeface="+mn-cs"/>
              </a:rPr>
              <a:t>到所屬的範圍中</a:t>
            </a:r>
            <a:r>
              <a:rPr lang="zh-TW" altLang="zh-TW" sz="1200" kern="1200" dirty="0">
                <a:solidFill>
                  <a:schemeClr val="tx1"/>
                </a:solidFill>
                <a:effectLst/>
                <a:latin typeface="+mn-lt"/>
                <a:ea typeface="+mn-ea"/>
                <a:cs typeface="+mn-cs"/>
              </a:rPr>
              <a:t>，如此，</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我們</a:t>
            </a:r>
            <a:r>
              <a:rPr lang="zh-TW" altLang="zh-TW" sz="1200" kern="1200" dirty="0">
                <a:solidFill>
                  <a:schemeClr val="tx1"/>
                </a:solidFill>
                <a:effectLst/>
                <a:latin typeface="+mn-lt"/>
                <a:ea typeface="+mn-ea"/>
                <a:cs typeface="+mn-cs"/>
              </a:rPr>
              <a:t>便產生了</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具備分類知識的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二元特徵資料</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43</a:t>
            </a:fld>
            <a:endParaRPr lang="zh-TW" altLang="en-US"/>
          </a:p>
        </p:txBody>
      </p:sp>
    </p:spTree>
    <p:extLst>
      <p:ext uri="{BB962C8B-B14F-4D97-AF65-F5344CB8AC3E}">
        <p14:creationId xmlns:p14="http://schemas.microsoft.com/office/powerpoint/2010/main" val="4136627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而以表格方式，呈現被二元化的，連續座標軸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可見，原先三維的連續資料，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以被劃分成為，</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44</a:t>
            </a:fld>
            <a:endParaRPr lang="zh-TW" altLang="en-US"/>
          </a:p>
        </p:txBody>
      </p:sp>
    </p:spTree>
    <p:extLst>
      <p:ext uri="{BB962C8B-B14F-4D97-AF65-F5344CB8AC3E}">
        <p14:creationId xmlns:p14="http://schemas.microsoft.com/office/powerpoint/2010/main" val="3433555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而根這</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個二元特徵，與其群組資訊，</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得以轉化出資料的，類別形式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這</a:t>
            </a:r>
            <a:r>
              <a:rPr lang="zh-TW" altLang="zh-TW" sz="1200" kern="1200" dirty="0">
                <a:solidFill>
                  <a:schemeClr val="tx1"/>
                </a:solidFill>
                <a:effectLst/>
                <a:latin typeface="+mn-lt"/>
                <a:ea typeface="+mn-ea"/>
                <a:cs typeface="+mn-cs"/>
              </a:rPr>
              <a:t>兩種資料</a:t>
            </a:r>
            <a:r>
              <a:rPr lang="zh-TW" altLang="en-US" sz="1200" kern="1200" dirty="0">
                <a:solidFill>
                  <a:schemeClr val="tx1"/>
                </a:solidFill>
                <a:effectLst/>
                <a:latin typeface="+mn-lt"/>
                <a:ea typeface="+mn-ea"/>
                <a:cs typeface="+mn-cs"/>
              </a:rPr>
              <a:t>，其實是</a:t>
            </a:r>
            <a:r>
              <a:rPr lang="zh-TW" altLang="zh-TW" sz="1200" kern="1200" dirty="0">
                <a:solidFill>
                  <a:schemeClr val="tx1"/>
                </a:solidFill>
                <a:effectLst/>
                <a:latin typeface="+mn-lt"/>
                <a:ea typeface="+mn-ea"/>
                <a:cs typeface="+mn-cs"/>
              </a:rPr>
              <a:t>一體兩面</a:t>
            </a:r>
            <a:r>
              <a:rPr lang="zh-TW" altLang="en-US" sz="1200" kern="1200" dirty="0">
                <a:solidFill>
                  <a:schemeClr val="tx1"/>
                </a:solidFill>
                <a:effectLst/>
                <a:latin typeface="+mn-lt"/>
                <a:ea typeface="+mn-ea"/>
                <a:cs typeface="+mn-cs"/>
              </a:rPr>
              <a:t>的</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僅僅在呈現方式上有所差異</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類似於</a:t>
            </a:r>
            <a:r>
              <a:rPr lang="zh-TW" altLang="en-US" sz="1200" kern="1200" dirty="0">
                <a:solidFill>
                  <a:schemeClr val="tx1"/>
                </a:solidFill>
                <a:effectLst/>
                <a:latin typeface="+mn-lt"/>
                <a:ea typeface="+mn-ea"/>
                <a:cs typeface="+mn-cs"/>
              </a:rPr>
              <a:t>由，</a:t>
            </a:r>
            <a:r>
              <a:rPr lang="zh-TW" altLang="zh-TW" sz="1200" kern="1200" dirty="0">
                <a:solidFill>
                  <a:schemeClr val="tx1"/>
                </a:solidFill>
                <a:effectLst/>
                <a:latin typeface="+mn-lt"/>
                <a:ea typeface="+mn-ea"/>
                <a:cs typeface="+mn-cs"/>
              </a:rPr>
              <a:t>獨熱編碼</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轉換類別</a:t>
            </a:r>
            <a:r>
              <a:rPr lang="zh-TW" altLang="en-US" sz="1200" kern="1200" dirty="0">
                <a:solidFill>
                  <a:schemeClr val="tx1"/>
                </a:solidFill>
                <a:effectLst/>
                <a:latin typeface="+mn-lt"/>
                <a:ea typeface="+mn-ea"/>
                <a:cs typeface="+mn-cs"/>
              </a:rPr>
              <a:t>特徵為，</a:t>
            </a:r>
            <a:r>
              <a:rPr lang="zh-TW" altLang="zh-TW" sz="1200" kern="1200" dirty="0">
                <a:solidFill>
                  <a:schemeClr val="tx1"/>
                </a:solidFill>
                <a:effectLst/>
                <a:latin typeface="+mn-lt"/>
                <a:ea typeface="+mn-ea"/>
                <a:cs typeface="+mn-cs"/>
              </a:rPr>
              <a:t>二元</a:t>
            </a:r>
            <a:r>
              <a:rPr lang="zh-TW" altLang="en-US" sz="1200" kern="1200" dirty="0">
                <a:solidFill>
                  <a:schemeClr val="tx1"/>
                </a:solidFill>
                <a:effectLst/>
                <a:latin typeface="+mn-lt"/>
                <a:ea typeface="+mn-ea"/>
                <a:cs typeface="+mn-cs"/>
              </a:rPr>
              <a:t>的形式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如此，便得以為我們的方法，與傳統變數編碼，設定出相同的比較基準</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45</a:t>
            </a:fld>
            <a:endParaRPr lang="zh-TW" altLang="en-US"/>
          </a:p>
        </p:txBody>
      </p:sp>
    </p:spTree>
    <p:extLst>
      <p:ext uri="{BB962C8B-B14F-4D97-AF65-F5344CB8AC3E}">
        <p14:creationId xmlns:p14="http://schemas.microsoft.com/office/powerpoint/2010/main" val="2343104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此折線圖，顯示了三種資料，在不同的二元特徵個數之下，各種編碼方法由</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驗證後，平均</a:t>
            </a:r>
            <a:r>
              <a:rPr lang="en-US" altLang="zh-TW" sz="1200" kern="1200" dirty="0">
                <a:solidFill>
                  <a:schemeClr val="tx1"/>
                </a:solidFill>
                <a:effectLst/>
                <a:latin typeface="+mn-lt"/>
                <a:ea typeface="+mn-ea"/>
                <a:cs typeface="+mn-cs"/>
              </a:rPr>
              <a:t>f1 score</a:t>
            </a:r>
            <a:r>
              <a:rPr lang="zh-TW" altLang="en-US" sz="1200" kern="1200" dirty="0">
                <a:solidFill>
                  <a:schemeClr val="tx1"/>
                </a:solidFill>
                <a:effectLst/>
                <a:latin typeface="+mn-lt"/>
                <a:ea typeface="+mn-ea"/>
                <a:cs typeface="+mn-cs"/>
              </a:rPr>
              <a:t>的變化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在傳統編碼中，我們選擇了</a:t>
            </a:r>
            <a:r>
              <a:rPr lang="en-US" altLang="zh-TW" sz="1200" kern="1200" dirty="0">
                <a:solidFill>
                  <a:schemeClr val="tx1"/>
                </a:solidFill>
                <a:effectLst/>
                <a:latin typeface="+mn-lt"/>
                <a:ea typeface="+mn-ea"/>
                <a:cs typeface="+mn-cs"/>
              </a:rPr>
              <a:t> 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 </a:t>
            </a:r>
            <a:r>
              <a:rPr lang="zh-TW" altLang="en-US" sz="1200" kern="1200" dirty="0">
                <a:solidFill>
                  <a:schemeClr val="tx1"/>
                </a:solidFill>
                <a:effectLst/>
                <a:latin typeface="+mn-lt"/>
                <a:ea typeface="+mn-ea"/>
                <a:cs typeface="+mn-cs"/>
              </a:rPr>
              <a:t>來一起比較分類成果</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以及本研究提出的，四種群組方式，分別是根據，</a:t>
            </a:r>
            <a:r>
              <a:rPr lang="zh-TW" altLang="zh-TW" sz="1200" kern="1200" dirty="0">
                <a:solidFill>
                  <a:schemeClr val="tx1"/>
                </a:solidFill>
                <a:effectLst/>
                <a:latin typeface="+mn-lt"/>
                <a:ea typeface="+mn-ea"/>
                <a:cs typeface="+mn-cs"/>
              </a:rPr>
              <a:t>原先群組資訊、主成分分析、相關係數與隨機群組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再，分別結合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種排序方式，分別是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和、純粹度、重要性、與隨機排列</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，產生梯度提升決策樹，作為分類模型，並以</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score</a:t>
            </a:r>
            <a:r>
              <a:rPr lang="zh-TW" altLang="en-US" sz="1200" kern="1200" dirty="0">
                <a:solidFill>
                  <a:schemeClr val="tx1"/>
                </a:solidFill>
                <a:effectLst/>
                <a:latin typeface="+mn-lt"/>
                <a:ea typeface="+mn-ea"/>
                <a:cs typeface="+mn-cs"/>
              </a:rPr>
              <a:t>作為分類表現的，衡量標準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由此三張折線圖可見，當</a:t>
            </a:r>
            <a:r>
              <a:rPr lang="zh-TW" altLang="zh-TW" sz="1200" kern="1200" dirty="0">
                <a:solidFill>
                  <a:schemeClr val="tx1"/>
                </a:solidFill>
                <a:effectLst/>
                <a:latin typeface="+mn-lt"/>
                <a:ea typeface="+mn-ea"/>
                <a:cs typeface="+mn-cs"/>
              </a:rPr>
              <a:t>二元變數</a:t>
            </a:r>
            <a:r>
              <a:rPr lang="zh-TW" altLang="en-US" sz="1200" kern="1200" dirty="0">
                <a:solidFill>
                  <a:schemeClr val="tx1"/>
                </a:solidFill>
                <a:effectLst/>
                <a:latin typeface="+mn-lt"/>
                <a:ea typeface="+mn-ea"/>
                <a:cs typeface="+mn-cs"/>
              </a:rPr>
              <a:t>數量</a:t>
            </a:r>
            <a:r>
              <a:rPr lang="zh-TW" altLang="zh-TW" sz="1200" kern="1200" dirty="0">
                <a:solidFill>
                  <a:schemeClr val="tx1"/>
                </a:solidFill>
                <a:effectLst/>
                <a:latin typeface="+mn-lt"/>
                <a:ea typeface="+mn-ea"/>
                <a:cs typeface="+mn-cs"/>
              </a:rPr>
              <a:t>增加</a:t>
            </a:r>
            <a:r>
              <a:rPr lang="zh-TW" altLang="en-US" sz="1200" kern="1200" dirty="0">
                <a:solidFill>
                  <a:schemeClr val="tx1"/>
                </a:solidFill>
                <a:effectLst/>
                <a:latin typeface="+mn-lt"/>
                <a:ea typeface="+mn-ea"/>
                <a:cs typeface="+mn-cs"/>
              </a:rPr>
              <a:t>時</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分類成績</a:t>
            </a:r>
            <a:r>
              <a:rPr lang="zh-TW" altLang="en-US" sz="1200" kern="1200" dirty="0">
                <a:solidFill>
                  <a:schemeClr val="tx1"/>
                </a:solidFill>
                <a:effectLst/>
                <a:latin typeface="+mn-lt"/>
                <a:ea typeface="+mn-ea"/>
                <a:cs typeface="+mn-cs"/>
              </a:rPr>
              <a:t>平均下降、但</a:t>
            </a:r>
            <a:r>
              <a:rPr lang="zh-TW" altLang="zh-TW" sz="1200" kern="1200" dirty="0">
                <a:solidFill>
                  <a:schemeClr val="tx1"/>
                </a:solidFill>
                <a:effectLst/>
                <a:latin typeface="+mn-lt"/>
                <a:ea typeface="+mn-ea"/>
                <a:cs typeface="+mn-cs"/>
              </a:rPr>
              <a:t>變異</a:t>
            </a:r>
            <a:r>
              <a:rPr lang="zh-TW" altLang="en-US" sz="1200" kern="1200" dirty="0">
                <a:solidFill>
                  <a:schemeClr val="tx1"/>
                </a:solidFill>
                <a:effectLst/>
                <a:latin typeface="+mn-lt"/>
                <a:ea typeface="+mn-ea"/>
                <a:cs typeface="+mn-cs"/>
              </a:rPr>
              <a:t>，卻</a:t>
            </a:r>
            <a:r>
              <a:rPr lang="zh-TW" altLang="zh-TW" sz="1200" kern="1200" dirty="0">
                <a:solidFill>
                  <a:schemeClr val="tx1"/>
                </a:solidFill>
                <a:effectLst/>
                <a:latin typeface="+mn-lt"/>
                <a:ea typeface="+mn-ea"/>
                <a:cs typeface="+mn-cs"/>
              </a:rPr>
              <a:t>逐漸增加</a:t>
            </a:r>
            <a:r>
              <a:rPr lang="zh-TW" altLang="en-US" sz="1200" kern="1200" dirty="0">
                <a:solidFill>
                  <a:schemeClr val="tx1"/>
                </a:solidFill>
                <a:effectLst/>
                <a:latin typeface="+mn-lt"/>
                <a:ea typeface="+mn-ea"/>
                <a:cs typeface="+mn-cs"/>
              </a:rPr>
              <a:t>，有</a:t>
            </a:r>
            <a:r>
              <a:rPr lang="zh-TW" altLang="zh-TW" sz="1200" kern="1200" dirty="0">
                <a:solidFill>
                  <a:schemeClr val="tx1"/>
                </a:solidFill>
                <a:effectLst/>
                <a:latin typeface="+mn-lt"/>
                <a:ea typeface="+mn-ea"/>
                <a:cs typeface="+mn-cs"/>
              </a:rPr>
              <a:t>類似維度災難</a:t>
            </a:r>
            <a:r>
              <a:rPr lang="zh-TW" altLang="en-US" sz="1200" kern="1200" dirty="0">
                <a:solidFill>
                  <a:schemeClr val="tx1"/>
                </a:solidFill>
                <a:effectLst/>
                <a:latin typeface="+mn-lt"/>
                <a:ea typeface="+mn-ea"/>
                <a:cs typeface="+mn-cs"/>
              </a:rPr>
              <a:t>的情形發生</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也表示編碼方式，對分類成績，有一定的影響</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同時也顯示了，適當的編碼方式，可以維持，模型對資料的分類成效</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46</a:t>
            </a:fld>
            <a:endParaRPr lang="zh-TW" altLang="en-US"/>
          </a:p>
        </p:txBody>
      </p:sp>
    </p:spTree>
    <p:extLst>
      <p:ext uri="{BB962C8B-B14F-4D97-AF65-F5344CB8AC3E}">
        <p14:creationId xmlns:p14="http://schemas.microsoft.com/office/powerpoint/2010/main" val="4111906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此直方圖則表示了，折線圖的平均成績</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其中，值得注意的有以</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排序方式，皆產出該群組中，最低的分類成績</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a:t>
            </a:r>
            <a:r>
              <a:rPr lang="zh-TW" altLang="zh-TW" sz="1200" kern="1200" dirty="0">
                <a:solidFill>
                  <a:schemeClr val="tx1"/>
                </a:solidFill>
                <a:effectLst/>
                <a:latin typeface="+mn-lt"/>
                <a:ea typeface="+mn-ea"/>
                <a:cs typeface="+mn-cs"/>
              </a:rPr>
              <a:t>不同群組方式</a:t>
            </a:r>
            <a:r>
              <a:rPr lang="zh-TW" altLang="en-US" sz="1200" kern="1200" dirty="0">
                <a:solidFill>
                  <a:schemeClr val="tx1"/>
                </a:solidFill>
                <a:effectLst/>
                <a:latin typeface="+mn-lt"/>
                <a:ea typeface="+mn-ea"/>
                <a:cs typeface="+mn-cs"/>
              </a:rPr>
              <a:t>，也有著不同的</a:t>
            </a:r>
            <a:r>
              <a:rPr lang="zh-TW" altLang="zh-TW" sz="1200" kern="1200" dirty="0">
                <a:solidFill>
                  <a:schemeClr val="tx1"/>
                </a:solidFill>
                <a:effectLst/>
                <a:latin typeface="+mn-lt"/>
                <a:ea typeface="+mn-ea"/>
                <a:cs typeface="+mn-cs"/>
              </a:rPr>
              <a:t>平均成績</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可見群組、與排序方法，對於</a:t>
            </a:r>
            <a:r>
              <a:rPr lang="zh-TW" altLang="zh-TW" sz="1200" kern="1200" dirty="0">
                <a:solidFill>
                  <a:schemeClr val="tx1"/>
                </a:solidFill>
                <a:effectLst/>
                <a:latin typeface="+mn-lt"/>
                <a:ea typeface="+mn-ea"/>
                <a:cs typeface="+mn-cs"/>
              </a:rPr>
              <a:t>分類成果</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具有一定</a:t>
            </a:r>
            <a:r>
              <a:rPr lang="zh-TW" altLang="en-US" sz="1200" kern="1200" dirty="0">
                <a:solidFill>
                  <a:schemeClr val="tx1"/>
                </a:solidFill>
                <a:effectLst/>
                <a:latin typeface="+mn-lt"/>
                <a:ea typeface="+mn-ea"/>
                <a:cs typeface="+mn-cs"/>
              </a:rPr>
              <a:t>程度的</a:t>
            </a:r>
            <a:r>
              <a:rPr lang="zh-TW" altLang="zh-TW" sz="1200" kern="1200" dirty="0">
                <a:solidFill>
                  <a:schemeClr val="tx1"/>
                </a:solidFill>
                <a:effectLst/>
                <a:latin typeface="+mn-lt"/>
                <a:ea typeface="+mn-ea"/>
                <a:cs typeface="+mn-cs"/>
              </a:rPr>
              <a:t>影響</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Target </a:t>
            </a:r>
            <a:r>
              <a:rPr lang="zh-TW" altLang="en-US" sz="1200" kern="1200" dirty="0">
                <a:solidFill>
                  <a:schemeClr val="tx1"/>
                </a:solidFill>
                <a:effectLst/>
                <a:latin typeface="+mn-lt"/>
                <a:ea typeface="+mn-ea"/>
                <a:cs typeface="+mn-cs"/>
              </a:rPr>
              <a:t>編碼，皆具有不俗表現，因為它，跟我們方法中的純粹度、重要性相同</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屬於一種監度式的編碼方式，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47</a:t>
            </a:fld>
            <a:endParaRPr lang="zh-TW" altLang="en-US"/>
          </a:p>
        </p:txBody>
      </p:sp>
    </p:spTree>
    <p:extLst>
      <p:ext uri="{BB962C8B-B14F-4D97-AF65-F5344CB8AC3E}">
        <p14:creationId xmlns:p14="http://schemas.microsoft.com/office/powerpoint/2010/main" val="35684807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我們所</a:t>
            </a:r>
            <a:r>
              <a:rPr lang="zh-TW" altLang="zh-TW" sz="1200" kern="1200" dirty="0">
                <a:solidFill>
                  <a:schemeClr val="tx1"/>
                </a:solidFill>
                <a:effectLst/>
                <a:latin typeface="+mn-lt"/>
                <a:ea typeface="+mn-ea"/>
                <a:cs typeface="+mn-cs"/>
              </a:rPr>
              <a:t>發展的編碼方式</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也可以做為二元資料</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的降維方法來使用。</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a:t>
            </a:r>
            <a:r>
              <a:rPr lang="zh-TW" altLang="zh-TW" sz="1200" kern="1200" dirty="0">
                <a:solidFill>
                  <a:schemeClr val="tx1"/>
                </a:solidFill>
                <a:effectLst/>
                <a:latin typeface="+mn-lt"/>
                <a:ea typeface="+mn-ea"/>
                <a:cs typeface="+mn-cs"/>
              </a:rPr>
              <a:t>將</a:t>
            </a:r>
            <a:r>
              <a:rPr lang="zh-TW" altLang="en-US" sz="1200" kern="1200" dirty="0">
                <a:solidFill>
                  <a:schemeClr val="tx1"/>
                </a:solidFill>
                <a:effectLst/>
                <a:latin typeface="+mn-lt"/>
                <a:ea typeface="+mn-ea"/>
                <a:cs typeface="+mn-cs"/>
              </a:rPr>
              <a:t>，高維度的</a:t>
            </a:r>
            <a:r>
              <a:rPr lang="zh-TW" altLang="zh-TW" sz="1200" kern="1200" dirty="0">
                <a:solidFill>
                  <a:schemeClr val="tx1"/>
                </a:solidFill>
                <a:effectLst/>
                <a:latin typeface="+mn-lt"/>
                <a:ea typeface="+mn-ea"/>
                <a:cs typeface="+mn-cs"/>
              </a:rPr>
              <a:t>二元資料，轉變</a:t>
            </a:r>
            <a:r>
              <a:rPr lang="zh-TW" altLang="en-US" sz="1200" kern="1200" dirty="0">
                <a:solidFill>
                  <a:schemeClr val="tx1"/>
                </a:solidFill>
                <a:effectLst/>
                <a:latin typeface="+mn-lt"/>
                <a:ea typeface="+mn-ea"/>
                <a:cs typeface="+mn-cs"/>
              </a:rPr>
              <a:t>為群組個數維度下，的數值資料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若</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設定成二維或是三維</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即可視覺化</a:t>
            </a:r>
            <a:r>
              <a:rPr lang="zh-TW" altLang="en-US" sz="1200" kern="1200" dirty="0">
                <a:solidFill>
                  <a:schemeClr val="tx1"/>
                </a:solidFill>
                <a:effectLst/>
                <a:latin typeface="+mn-lt"/>
                <a:ea typeface="+mn-ea"/>
                <a:cs typeface="+mn-cs"/>
              </a:rPr>
              <a:t>該筆</a:t>
            </a:r>
            <a:r>
              <a:rPr lang="zh-TW" altLang="zh-TW" sz="1200" kern="1200" dirty="0">
                <a:solidFill>
                  <a:schemeClr val="tx1"/>
                </a:solidFill>
                <a:effectLst/>
                <a:latin typeface="+mn-lt"/>
                <a:ea typeface="+mn-ea"/>
                <a:cs typeface="+mn-cs"/>
              </a:rPr>
              <a:t>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進行</a:t>
            </a:r>
            <a:r>
              <a:rPr lang="zh-TW" altLang="en-US" sz="1200" kern="1200" dirty="0">
                <a:solidFill>
                  <a:schemeClr val="tx1"/>
                </a:solidFill>
                <a:effectLst/>
                <a:latin typeface="+mn-lt"/>
                <a:ea typeface="+mn-ea"/>
                <a:cs typeface="+mn-cs"/>
              </a:rPr>
              <a:t>資料</a:t>
            </a:r>
            <a:r>
              <a:rPr lang="zh-TW" altLang="zh-TW" sz="1200" kern="1200" dirty="0">
                <a:solidFill>
                  <a:schemeClr val="tx1"/>
                </a:solidFill>
                <a:effectLst/>
                <a:latin typeface="+mn-lt"/>
                <a:ea typeface="+mn-ea"/>
                <a:cs typeface="+mn-cs"/>
              </a:rPr>
              <a:t>分析</a:t>
            </a:r>
            <a:r>
              <a:rPr lang="zh-TW" altLang="en-US" sz="1200" kern="1200" dirty="0">
                <a:solidFill>
                  <a:schemeClr val="tx1"/>
                </a:solidFill>
                <a:effectLst/>
                <a:latin typeface="+mn-lt"/>
                <a:ea typeface="+mn-ea"/>
                <a:cs typeface="+mn-cs"/>
              </a:rPr>
              <a:t>的同時外</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也可以</a:t>
            </a:r>
            <a:r>
              <a:rPr lang="zh-TW" altLang="zh-TW" sz="1200" kern="1200" dirty="0">
                <a:solidFill>
                  <a:schemeClr val="tx1"/>
                </a:solidFill>
                <a:effectLst/>
                <a:latin typeface="+mn-lt"/>
                <a:ea typeface="+mn-ea"/>
                <a:cs typeface="+mn-cs"/>
              </a:rPr>
              <a:t>比較</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不同排序與群組方式</a:t>
            </a:r>
            <a:r>
              <a:rPr lang="zh-TW" altLang="en-US" sz="1200" kern="1200" dirty="0">
                <a:solidFill>
                  <a:schemeClr val="tx1"/>
                </a:solidFill>
                <a:effectLst/>
                <a:latin typeface="+mn-lt"/>
                <a:ea typeface="+mn-ea"/>
                <a:cs typeface="+mn-cs"/>
              </a:rPr>
              <a:t>間</a:t>
            </a:r>
            <a:r>
              <a:rPr lang="zh-TW" altLang="zh-TW" sz="1200" kern="1200" dirty="0">
                <a:solidFill>
                  <a:schemeClr val="tx1"/>
                </a:solidFill>
                <a:effectLst/>
                <a:latin typeface="+mn-lt"/>
                <a:ea typeface="+mn-ea"/>
                <a:cs typeface="+mn-cs"/>
              </a:rPr>
              <a:t>的</a:t>
            </a:r>
            <a:r>
              <a:rPr lang="zh-TW" altLang="en-US" sz="1200" kern="1200" dirty="0">
                <a:solidFill>
                  <a:schemeClr val="tx1"/>
                </a:solidFill>
                <a:effectLst/>
                <a:latin typeface="+mn-lt"/>
                <a:ea typeface="+mn-ea"/>
                <a:cs typeface="+mn-cs"/>
              </a:rPr>
              <a:t>差異</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如，此三張圖，便是在相同的群組方法下，經由不同的排序後，所產生的二維資料分佈</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可以更明顯看出，以純粹度排序的資料，將</a:t>
            </a:r>
            <a:r>
              <a:rPr lang="zh-TW" altLang="zh-TW" sz="1200" kern="1200" dirty="0">
                <a:solidFill>
                  <a:schemeClr val="tx1"/>
                </a:solidFill>
                <a:effectLst/>
                <a:latin typeface="+mn-lt"/>
                <a:ea typeface="+mn-ea"/>
                <a:cs typeface="+mn-cs"/>
              </a:rPr>
              <a:t>產生</a:t>
            </a:r>
            <a:r>
              <a:rPr lang="zh-TW" altLang="en-US" sz="1200" kern="1200" dirty="0">
                <a:solidFill>
                  <a:schemeClr val="tx1"/>
                </a:solidFill>
                <a:effectLst/>
                <a:latin typeface="+mn-lt"/>
                <a:ea typeface="+mn-ea"/>
                <a:cs typeface="+mn-cs"/>
              </a:rPr>
              <a:t>更容易</a:t>
            </a:r>
            <a:r>
              <a:rPr lang="zh-TW" altLang="zh-TW" sz="1200" kern="1200" dirty="0">
                <a:solidFill>
                  <a:schemeClr val="tx1"/>
                </a:solidFill>
                <a:effectLst/>
                <a:latin typeface="+mn-lt"/>
                <a:ea typeface="+mn-ea"/>
                <a:cs typeface="+mn-cs"/>
              </a:rPr>
              <a:t>分類的數值，</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它分別</a:t>
            </a:r>
            <a:r>
              <a:rPr lang="zh-TW" altLang="zh-TW" sz="1200" kern="1200" dirty="0">
                <a:solidFill>
                  <a:schemeClr val="tx1"/>
                </a:solidFill>
                <a:effectLst/>
                <a:latin typeface="+mn-lt"/>
                <a:ea typeface="+mn-ea"/>
                <a:cs typeface="+mn-cs"/>
              </a:rPr>
              <a:t>投影了兩種類別資料</a:t>
            </a:r>
            <a:r>
              <a:rPr lang="zh-TW" altLang="en-US" sz="1200" kern="1200" dirty="0">
                <a:solidFill>
                  <a:schemeClr val="tx1"/>
                </a:solidFill>
                <a:effectLst/>
                <a:latin typeface="+mn-lt"/>
                <a:ea typeface="+mn-ea"/>
                <a:cs typeface="+mn-cs"/>
              </a:rPr>
              <a:t>，到</a:t>
            </a:r>
            <a:r>
              <a:rPr lang="zh-TW" altLang="zh-TW" sz="1200" kern="1200" dirty="0">
                <a:solidFill>
                  <a:schemeClr val="tx1"/>
                </a:solidFill>
                <a:effectLst/>
                <a:latin typeface="+mn-lt"/>
                <a:ea typeface="+mn-ea"/>
                <a:cs typeface="+mn-cs"/>
              </a:rPr>
              <a:t>數線的兩端，讓</a:t>
            </a:r>
            <a:r>
              <a:rPr lang="zh-TW" altLang="en-US" sz="1200" kern="1200" dirty="0">
                <a:solidFill>
                  <a:schemeClr val="tx1"/>
                </a:solidFill>
                <a:effectLst/>
                <a:latin typeface="+mn-lt"/>
                <a:ea typeface="+mn-ea"/>
                <a:cs typeface="+mn-cs"/>
              </a:rPr>
              <a:t>類別</a:t>
            </a:r>
            <a:r>
              <a:rPr lang="zh-TW" altLang="zh-TW" sz="1200" kern="1200" dirty="0">
                <a:solidFill>
                  <a:schemeClr val="tx1"/>
                </a:solidFill>
                <a:effectLst/>
                <a:latin typeface="+mn-lt"/>
                <a:ea typeface="+mn-ea"/>
                <a:cs typeface="+mn-cs"/>
              </a:rPr>
              <a:t>更</a:t>
            </a:r>
            <a:r>
              <a:rPr lang="zh-TW" altLang="en-US" sz="1200" kern="1200" dirty="0">
                <a:solidFill>
                  <a:schemeClr val="tx1"/>
                </a:solidFill>
                <a:effectLst/>
                <a:latin typeface="+mn-lt"/>
                <a:ea typeface="+mn-ea"/>
                <a:cs typeface="+mn-cs"/>
              </a:rPr>
              <a:t>容</a:t>
            </a:r>
            <a:r>
              <a:rPr lang="zh-TW" altLang="zh-TW" sz="1200" kern="1200" dirty="0">
                <a:solidFill>
                  <a:schemeClr val="tx1"/>
                </a:solidFill>
                <a:effectLst/>
                <a:latin typeface="+mn-lt"/>
                <a:ea typeface="+mn-ea"/>
                <a:cs typeface="+mn-cs"/>
              </a:rPr>
              <a:t>易</a:t>
            </a:r>
            <a:r>
              <a:rPr lang="zh-TW" altLang="en-US" sz="1200" kern="1200" dirty="0">
                <a:solidFill>
                  <a:schemeClr val="tx1"/>
                </a:solidFill>
                <a:effectLst/>
                <a:latin typeface="+mn-lt"/>
                <a:ea typeface="+mn-ea"/>
                <a:cs typeface="+mn-cs"/>
              </a:rPr>
              <a:t>被</a:t>
            </a:r>
            <a:r>
              <a:rPr lang="zh-TW" altLang="zh-TW" sz="1200" kern="1200" dirty="0">
                <a:solidFill>
                  <a:schemeClr val="tx1"/>
                </a:solidFill>
                <a:effectLst/>
                <a:latin typeface="+mn-lt"/>
                <a:ea typeface="+mn-ea"/>
                <a:cs typeface="+mn-cs"/>
              </a:rPr>
              <a:t>區分</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48</a:t>
            </a:fld>
            <a:endParaRPr lang="zh-TW" altLang="en-US"/>
          </a:p>
        </p:txBody>
      </p:sp>
    </p:spTree>
    <p:extLst>
      <p:ext uri="{BB962C8B-B14F-4D97-AF65-F5344CB8AC3E}">
        <p14:creationId xmlns:p14="http://schemas.microsoft.com/office/powerpoint/2010/main" val="980965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也能將二元資料，投影到三個維度之下，能更明顯感受出，排序方法間的差異</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若是以</a:t>
            </a:r>
            <a:r>
              <a:rPr lang="zh-TW" altLang="zh-TW" sz="1200" kern="1200" dirty="0">
                <a:solidFill>
                  <a:schemeClr val="tx1"/>
                </a:solidFill>
                <a:effectLst/>
                <a:latin typeface="+mn-lt"/>
                <a:ea typeface="+mn-ea"/>
                <a:cs typeface="+mn-cs"/>
              </a:rPr>
              <a:t>隨機排列，兩類資料則</a:t>
            </a:r>
            <a:r>
              <a:rPr lang="zh-TW" altLang="en-US" sz="1200" kern="1200" dirty="0">
                <a:solidFill>
                  <a:schemeClr val="tx1"/>
                </a:solidFill>
                <a:effectLst/>
                <a:latin typeface="+mn-lt"/>
                <a:ea typeface="+mn-ea"/>
                <a:cs typeface="+mn-cs"/>
              </a:rPr>
              <a:t>將</a:t>
            </a:r>
            <a:r>
              <a:rPr lang="zh-TW" altLang="zh-TW" sz="1200" kern="1200" dirty="0">
                <a:solidFill>
                  <a:schemeClr val="tx1"/>
                </a:solidFill>
                <a:effectLst/>
                <a:latin typeface="+mn-lt"/>
                <a:ea typeface="+mn-ea"/>
                <a:cs typeface="+mn-cs"/>
              </a:rPr>
              <a:t>相</a:t>
            </a:r>
            <a:r>
              <a:rPr lang="zh-TW" altLang="en-US" sz="1200" kern="1200" dirty="0">
                <a:solidFill>
                  <a:schemeClr val="tx1"/>
                </a:solidFill>
                <a:effectLst/>
                <a:latin typeface="+mn-lt"/>
                <a:ea typeface="+mn-ea"/>
                <a:cs typeface="+mn-cs"/>
              </a:rPr>
              <a:t>互</a:t>
            </a:r>
            <a:r>
              <a:rPr lang="zh-TW" altLang="zh-TW" sz="1200" kern="1200" dirty="0">
                <a:solidFill>
                  <a:schemeClr val="tx1"/>
                </a:solidFill>
                <a:effectLst/>
                <a:latin typeface="+mn-lt"/>
                <a:ea typeface="+mn-ea"/>
                <a:cs typeface="+mn-cs"/>
              </a:rPr>
              <a:t>混雜，無法找出</a:t>
            </a:r>
            <a:r>
              <a:rPr lang="zh-TW" altLang="en-US" sz="1200" kern="1200" dirty="0">
                <a:solidFill>
                  <a:schemeClr val="tx1"/>
                </a:solidFill>
                <a:effectLst/>
                <a:latin typeface="+mn-lt"/>
                <a:ea typeface="+mn-ea"/>
                <a:cs typeface="+mn-cs"/>
              </a:rPr>
              <a:t>個</a:t>
            </a:r>
            <a:r>
              <a:rPr lang="zh-TW" altLang="zh-TW" sz="1200" kern="1200" dirty="0">
                <a:solidFill>
                  <a:schemeClr val="tx1"/>
                </a:solidFill>
                <a:effectLst/>
                <a:latin typeface="+mn-lt"/>
                <a:ea typeface="+mn-ea"/>
                <a:cs typeface="+mn-cs"/>
              </a:rPr>
              <a:t>適合的切分點</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來區隔</a:t>
            </a:r>
            <a:r>
              <a:rPr lang="zh-TW" altLang="en-US" sz="1200" kern="1200" dirty="0">
                <a:solidFill>
                  <a:schemeClr val="tx1"/>
                </a:solidFill>
                <a:effectLst/>
                <a:latin typeface="+mn-lt"/>
                <a:ea typeface="+mn-ea"/>
                <a:cs typeface="+mn-cs"/>
              </a:rPr>
              <a:t>出類別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最後，導致模型無法有效分類，使成果大受影響</a:t>
            </a: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49</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然而不同編碼方式，轉換出的數值資料，也各不相同</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其中，</a:t>
            </a:r>
            <a:r>
              <a:rPr lang="en-US" altLang="zh-TW" sz="1050" kern="1200" dirty="0" err="1">
                <a:solidFill>
                  <a:schemeClr val="tx1"/>
                </a:solidFill>
                <a:effectLst/>
                <a:latin typeface="+mn-lt"/>
                <a:ea typeface="+mn-ea"/>
                <a:cs typeface="+mn-cs"/>
              </a:rPr>
              <a:t>OneHot</a:t>
            </a:r>
            <a:r>
              <a:rPr lang="zh-TW" altLang="en-US" sz="1050" kern="1200" dirty="0">
                <a:solidFill>
                  <a:schemeClr val="tx1"/>
                </a:solidFill>
                <a:effectLst/>
                <a:latin typeface="+mn-lt"/>
                <a:ea typeface="+mn-ea"/>
                <a:cs typeface="+mn-cs"/>
              </a:rPr>
              <a:t> 編碼可以說是最為常見、且被廣泛使用的編碼方式了，</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主要因為其簡單，且有效的特性</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它會為類別特徵當中的各個種類，產生新的虛擬變數，並轉變資料為二元型別</a:t>
            </a: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1903687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我們也有嘗試，應用到更加複雜的資料集中，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在此，選用了</a:t>
            </a:r>
            <a:r>
              <a:rPr lang="en-US" altLang="zh-TW" sz="1200" kern="1200" dirty="0">
                <a:solidFill>
                  <a:schemeClr val="tx1"/>
                </a:solidFill>
                <a:effectLst/>
                <a:latin typeface="+mn-lt"/>
                <a:ea typeface="+mn-ea"/>
                <a:cs typeface="+mn-cs"/>
              </a:rPr>
              <a:t>Kaggle</a:t>
            </a:r>
            <a:r>
              <a:rPr lang="zh-TW" altLang="en-US" sz="1200" kern="1200" dirty="0">
                <a:solidFill>
                  <a:schemeClr val="tx1"/>
                </a:solidFill>
                <a:effectLst/>
                <a:latin typeface="+mn-lt"/>
                <a:ea typeface="+mn-ea"/>
                <a:cs typeface="+mn-cs"/>
              </a:rPr>
              <a:t>網站上，關於類別特徵的，編碼挑戰資料集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它</a:t>
            </a:r>
            <a:r>
              <a:rPr lang="zh-TW" altLang="zh-TW" sz="1200" kern="1200" dirty="0">
                <a:solidFill>
                  <a:schemeClr val="tx1"/>
                </a:solidFill>
                <a:effectLst/>
                <a:latin typeface="+mn-lt"/>
                <a:ea typeface="+mn-ea"/>
                <a:cs typeface="+mn-cs"/>
              </a:rPr>
              <a:t>同時具</a:t>
            </a:r>
            <a:r>
              <a:rPr lang="zh-TW" altLang="en-US" sz="1200" kern="1200" dirty="0">
                <a:solidFill>
                  <a:schemeClr val="tx1"/>
                </a:solidFill>
                <a:effectLst/>
                <a:latin typeface="+mn-lt"/>
                <a:ea typeface="+mn-ea"/>
                <a:cs typeface="+mn-cs"/>
              </a:rPr>
              <a:t>備</a:t>
            </a:r>
            <a:r>
              <a:rPr lang="zh-TW" altLang="zh-TW" sz="1200" kern="1200" dirty="0">
                <a:solidFill>
                  <a:schemeClr val="tx1"/>
                </a:solidFill>
                <a:effectLst/>
                <a:latin typeface="+mn-lt"/>
                <a:ea typeface="+mn-ea"/>
                <a:cs typeface="+mn-cs"/>
              </a:rPr>
              <a:t>數值、類別與二</a:t>
            </a:r>
            <a:r>
              <a:rPr lang="zh-TW" altLang="en-US" sz="1200" kern="1200" dirty="0">
                <a:solidFill>
                  <a:schemeClr val="tx1"/>
                </a:solidFill>
                <a:effectLst/>
                <a:latin typeface="+mn-lt"/>
                <a:ea typeface="+mn-ea"/>
                <a:cs typeface="+mn-cs"/>
              </a:rPr>
              <a:t>元特徵，並</a:t>
            </a:r>
            <a:r>
              <a:rPr lang="zh-TW" altLang="zh-TW" sz="1200" kern="1200" dirty="0">
                <a:solidFill>
                  <a:schemeClr val="tx1"/>
                </a:solidFill>
                <a:effectLst/>
                <a:latin typeface="+mn-lt"/>
                <a:ea typeface="+mn-ea"/>
                <a:cs typeface="+mn-cs"/>
              </a:rPr>
              <a:t>且同</a:t>
            </a:r>
            <a:r>
              <a:rPr lang="zh-TW" altLang="en-US" sz="1200" kern="1200" dirty="0">
                <a:solidFill>
                  <a:schemeClr val="tx1"/>
                </a:solidFill>
                <a:effectLst/>
                <a:latin typeface="+mn-lt"/>
                <a:ea typeface="+mn-ea"/>
                <a:cs typeface="+mn-cs"/>
              </a:rPr>
              <a:t>樣作</a:t>
            </a:r>
            <a:r>
              <a:rPr lang="zh-TW" altLang="zh-TW" sz="1200" kern="1200" dirty="0">
                <a:solidFill>
                  <a:schemeClr val="tx1"/>
                </a:solidFill>
                <a:effectLst/>
                <a:latin typeface="+mn-lt"/>
                <a:ea typeface="+mn-ea"/>
                <a:cs typeface="+mn-cs"/>
              </a:rPr>
              <a:t>為分類問題；</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而未經由編碼的數值、二元特徵，會在編碼後，被併入新的數值資料之中</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50</a:t>
            </a:fld>
            <a:endParaRPr lang="zh-TW" altLang="en-US"/>
          </a:p>
        </p:txBody>
      </p:sp>
    </p:spTree>
    <p:extLst>
      <p:ext uri="{BB962C8B-B14F-4D97-AF65-F5344CB8AC3E}">
        <p14:creationId xmlns:p14="http://schemas.microsoft.com/office/powerpoint/2010/main" val="2925767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直方圖呈現了，不同編碼下，數值資料的</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驗證成績</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底下，黑灰色欄位中的數字，表示了該方法，的數值資料特徵個數</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可以明顯發現</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分群與排序對於</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資料集的</a:t>
            </a:r>
            <a:r>
              <a:rPr lang="zh-TW" altLang="en-US" sz="1200" kern="1200" dirty="0">
                <a:solidFill>
                  <a:schemeClr val="tx1"/>
                </a:solidFill>
                <a:effectLst/>
                <a:latin typeface="+mn-lt"/>
                <a:ea typeface="+mn-ea"/>
                <a:cs typeface="+mn-cs"/>
              </a:rPr>
              <a:t>分類成果的</a:t>
            </a:r>
            <a:r>
              <a:rPr lang="zh-TW" altLang="zh-TW" sz="1200" kern="1200" dirty="0">
                <a:solidFill>
                  <a:schemeClr val="tx1"/>
                </a:solidFill>
                <a:effectLst/>
                <a:latin typeface="+mn-lt"/>
                <a:ea typeface="+mn-ea"/>
                <a:cs typeface="+mn-cs"/>
              </a:rPr>
              <a:t>明顯影響</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像是在傳統的編碼</a:t>
            </a:r>
            <a:r>
              <a:rPr lang="zh-TW" altLang="en-US" sz="1200" kern="1200" dirty="0">
                <a:solidFill>
                  <a:schemeClr val="tx1"/>
                </a:solidFill>
                <a:effectLst/>
                <a:latin typeface="+mn-lt"/>
                <a:ea typeface="+mn-ea"/>
                <a:cs typeface="+mn-cs"/>
              </a:rPr>
              <a:t>之</a:t>
            </a:r>
            <a:r>
              <a:rPr lang="zh-TW" altLang="zh-TW" sz="1200" kern="1200" dirty="0">
                <a:solidFill>
                  <a:schemeClr val="tx1"/>
                </a:solidFill>
                <a:effectLst/>
                <a:latin typeface="+mn-lt"/>
                <a:ea typeface="+mn-ea"/>
                <a:cs typeface="+mn-cs"/>
              </a:rPr>
              <a:t>中，監督式的目標編碼</a:t>
            </a:r>
            <a:r>
              <a:rPr lang="zh-TW" altLang="en-US" sz="1200" kern="1200" dirty="0">
                <a:solidFill>
                  <a:schemeClr val="tx1"/>
                </a:solidFill>
                <a:effectLst/>
                <a:latin typeface="+mn-lt"/>
                <a:ea typeface="+mn-ea"/>
                <a:cs typeface="+mn-cs"/>
              </a:rPr>
              <a:t>，往往能</a:t>
            </a:r>
            <a:r>
              <a:rPr lang="zh-TW" altLang="zh-TW" sz="1200" kern="1200" dirty="0">
                <a:solidFill>
                  <a:schemeClr val="tx1"/>
                </a:solidFill>
                <a:effectLst/>
                <a:latin typeface="+mn-lt"/>
                <a:ea typeface="+mn-ea"/>
                <a:cs typeface="+mn-cs"/>
              </a:rPr>
              <a:t>明顯提升分類成績。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而不同的群組方式</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也</a:t>
            </a:r>
            <a:r>
              <a:rPr lang="zh-TW" altLang="en-US" sz="1200" kern="1200" dirty="0">
                <a:solidFill>
                  <a:schemeClr val="tx1"/>
                </a:solidFill>
                <a:effectLst/>
                <a:latin typeface="+mn-lt"/>
                <a:ea typeface="+mn-ea"/>
                <a:cs typeface="+mn-cs"/>
              </a:rPr>
              <a:t>具有</a:t>
            </a:r>
            <a:r>
              <a:rPr lang="zh-TW" altLang="zh-TW" sz="1200" kern="1200" dirty="0">
                <a:solidFill>
                  <a:schemeClr val="tx1"/>
                </a:solidFill>
                <a:effectLst/>
                <a:latin typeface="+mn-lt"/>
                <a:ea typeface="+mn-ea"/>
                <a:cs typeface="+mn-cs"/>
              </a:rPr>
              <a:t>影響，依照原先資訊群組</a:t>
            </a:r>
            <a:r>
              <a:rPr lang="zh-TW" altLang="en-US" sz="1200" kern="1200" dirty="0">
                <a:solidFill>
                  <a:schemeClr val="tx1"/>
                </a:solidFill>
                <a:effectLst/>
                <a:latin typeface="+mn-lt"/>
                <a:ea typeface="+mn-ea"/>
                <a:cs typeface="+mn-cs"/>
              </a:rPr>
              <a:t>，通常</a:t>
            </a:r>
            <a:r>
              <a:rPr lang="zh-TW" altLang="zh-TW" sz="1200" kern="1200" dirty="0">
                <a:solidFill>
                  <a:schemeClr val="tx1"/>
                </a:solidFill>
                <a:effectLst/>
                <a:latin typeface="+mn-lt"/>
                <a:ea typeface="+mn-ea"/>
                <a:cs typeface="+mn-cs"/>
              </a:rPr>
              <a:t>將有著更高的平均分類成績，</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zh-TW" altLang="zh-TW" sz="1200" kern="1200" dirty="0">
                <a:solidFill>
                  <a:schemeClr val="tx1"/>
                </a:solidFill>
                <a:effectLst/>
                <a:latin typeface="+mn-lt"/>
                <a:ea typeface="+mn-ea"/>
                <a:cs typeface="+mn-cs"/>
              </a:rPr>
              <a:t>在各個群組方式中</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可以發現</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以特徵純粹度排序</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將</a:t>
            </a:r>
            <a:r>
              <a:rPr lang="zh-TW" altLang="en-US" sz="1200" kern="1200" dirty="0">
                <a:solidFill>
                  <a:schemeClr val="tx1"/>
                </a:solidFill>
                <a:effectLst/>
                <a:latin typeface="+mn-lt"/>
                <a:ea typeface="+mn-ea"/>
                <a:cs typeface="+mn-cs"/>
              </a:rPr>
              <a:t>有效提升編碼後，資料的</a:t>
            </a:r>
            <a:r>
              <a:rPr lang="zh-TW" altLang="zh-TW" sz="1200" kern="1200" dirty="0">
                <a:solidFill>
                  <a:schemeClr val="tx1"/>
                </a:solidFill>
                <a:effectLst/>
                <a:latin typeface="+mn-lt"/>
                <a:ea typeface="+mn-ea"/>
                <a:cs typeface="+mn-cs"/>
              </a:rPr>
              <a:t>分類成績。</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51</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在完成分類模型訓練後，也可以比較不同資料的，特徵重要度</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可以發現，相較於編碼前的二元資料，</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編碼後資料的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平均特徵重要度</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有著顯著提升，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表</a:t>
            </a:r>
            <a:r>
              <a:rPr lang="zh-TW" altLang="en-US" sz="1200" kern="1200" dirty="0">
                <a:solidFill>
                  <a:schemeClr val="tx1"/>
                </a:solidFill>
                <a:effectLst/>
                <a:latin typeface="+mn-lt"/>
                <a:ea typeface="+mn-ea"/>
                <a:cs typeface="+mn-cs"/>
              </a:rPr>
              <a:t>示，</a:t>
            </a:r>
            <a:r>
              <a:rPr lang="zh-TW" altLang="zh-TW" sz="1200" kern="1200" dirty="0">
                <a:solidFill>
                  <a:schemeClr val="tx1"/>
                </a:solidFill>
                <a:effectLst/>
                <a:latin typeface="+mn-lt"/>
                <a:ea typeface="+mn-ea"/>
                <a:cs typeface="+mn-cs"/>
              </a:rPr>
              <a:t>原先難以</a:t>
            </a:r>
            <a:r>
              <a:rPr lang="zh-TW" altLang="en-US" sz="1200" kern="1200" dirty="0">
                <a:solidFill>
                  <a:schemeClr val="tx1"/>
                </a:solidFill>
                <a:effectLst/>
                <a:latin typeface="+mn-lt"/>
                <a:ea typeface="+mn-ea"/>
                <a:cs typeface="+mn-cs"/>
              </a:rPr>
              <a:t>用於，</a:t>
            </a:r>
            <a:r>
              <a:rPr lang="zh-TW" altLang="zh-TW" sz="1200" kern="1200" dirty="0">
                <a:solidFill>
                  <a:schemeClr val="tx1"/>
                </a:solidFill>
                <a:effectLst/>
                <a:latin typeface="+mn-lt"/>
                <a:ea typeface="+mn-ea"/>
                <a:cs typeface="+mn-cs"/>
              </a:rPr>
              <a:t>區分類別的二元特徵</a:t>
            </a:r>
            <a:r>
              <a:rPr lang="zh-TW" altLang="en-US" sz="1200" kern="1200" dirty="0">
                <a:solidFill>
                  <a:schemeClr val="tx1"/>
                </a:solidFill>
                <a:effectLst/>
                <a:latin typeface="+mn-lt"/>
                <a:ea typeface="+mn-ea"/>
                <a:cs typeface="+mn-cs"/>
              </a:rPr>
              <a:t>們，</a:t>
            </a:r>
            <a:r>
              <a:rPr lang="zh-TW" altLang="zh-TW" sz="1200" kern="1200" dirty="0">
                <a:solidFill>
                  <a:schemeClr val="tx1"/>
                </a:solidFill>
                <a:effectLst/>
                <a:latin typeface="+mn-lt"/>
                <a:ea typeface="+mn-ea"/>
                <a:cs typeface="+mn-cs"/>
              </a:rPr>
              <a:t>經由壓縮與融合，</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傳換成了，</a:t>
            </a:r>
            <a:r>
              <a:rPr lang="zh-TW" altLang="zh-TW" sz="1200" kern="1200" dirty="0">
                <a:solidFill>
                  <a:schemeClr val="tx1"/>
                </a:solidFill>
                <a:effectLst/>
                <a:latin typeface="+mn-lt"/>
                <a:ea typeface="+mn-ea"/>
                <a:cs typeface="+mn-cs"/>
              </a:rPr>
              <a:t>更具有分類價值的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數值特徵。</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52</a:t>
            </a:fld>
            <a:endParaRPr lang="zh-TW" altLang="en-US"/>
          </a:p>
        </p:txBody>
      </p:sp>
    </p:spTree>
    <p:extLst>
      <p:ext uri="{BB962C8B-B14F-4D97-AF65-F5344CB8AC3E}">
        <p14:creationId xmlns:p14="http://schemas.microsoft.com/office/powerpoint/2010/main" val="1573021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因為本方法，可以自由的決定，想生成的特徵數量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此處便是嘗試，以不同的特徵數量，產生資料集做比較</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可以發覺，</a:t>
            </a:r>
            <a:r>
              <a:rPr lang="zh-TW" altLang="zh-TW" sz="1200" kern="1200" dirty="0">
                <a:solidFill>
                  <a:schemeClr val="tx1"/>
                </a:solidFill>
                <a:effectLst/>
                <a:latin typeface="+mn-lt"/>
                <a:ea typeface="+mn-ea"/>
                <a:cs typeface="+mn-cs"/>
              </a:rPr>
              <a:t>分類成績</a:t>
            </a:r>
            <a:r>
              <a:rPr lang="zh-TW" altLang="en-US" sz="1200" kern="1200" dirty="0">
                <a:solidFill>
                  <a:schemeClr val="tx1"/>
                </a:solidFill>
                <a:effectLst/>
                <a:latin typeface="+mn-lt"/>
                <a:ea typeface="+mn-ea"/>
                <a:cs typeface="+mn-cs"/>
              </a:rPr>
              <a:t>有</a:t>
            </a:r>
            <a:r>
              <a:rPr lang="zh-TW" altLang="zh-TW" sz="1200" kern="1200" dirty="0">
                <a:solidFill>
                  <a:schemeClr val="tx1"/>
                </a:solidFill>
                <a:effectLst/>
                <a:latin typeface="+mn-lt"/>
                <a:ea typeface="+mn-ea"/>
                <a:cs typeface="+mn-cs"/>
              </a:rPr>
              <a:t>隨著群組個數</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增加</a:t>
            </a:r>
            <a:r>
              <a:rPr lang="zh-TW" altLang="en-US" sz="1200" kern="1200" dirty="0">
                <a:solidFill>
                  <a:schemeClr val="tx1"/>
                </a:solidFill>
                <a:effectLst/>
                <a:latin typeface="+mn-lt"/>
                <a:ea typeface="+mn-ea"/>
                <a:cs typeface="+mn-cs"/>
              </a:rPr>
              <a:t>，而後而緩慢減少的趨勢</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整體</a:t>
            </a:r>
            <a:r>
              <a:rPr lang="zh-TW" altLang="zh-TW" sz="1200" kern="1200" dirty="0">
                <a:solidFill>
                  <a:schemeClr val="tx1"/>
                </a:solidFill>
                <a:effectLst/>
                <a:latin typeface="+mn-lt"/>
                <a:ea typeface="+mn-ea"/>
                <a:cs typeface="+mn-cs"/>
              </a:rPr>
              <a:t>有著</a:t>
            </a:r>
            <a:r>
              <a:rPr lang="zh-TW" altLang="en-US" sz="1200" kern="1200" dirty="0">
                <a:solidFill>
                  <a:schemeClr val="tx1"/>
                </a:solidFill>
                <a:effectLst/>
                <a:latin typeface="+mn-lt"/>
                <a:ea typeface="+mn-ea"/>
                <a:cs typeface="+mn-cs"/>
              </a:rPr>
              <a:t>類似於，</a:t>
            </a:r>
            <a:r>
              <a:rPr lang="zh-TW" altLang="zh-TW" sz="1200" kern="1200" dirty="0">
                <a:solidFill>
                  <a:schemeClr val="tx1"/>
                </a:solidFill>
                <a:effectLst/>
                <a:latin typeface="+mn-lt"/>
                <a:ea typeface="+mn-ea"/>
                <a:cs typeface="+mn-cs"/>
              </a:rPr>
              <a:t>維度災難的</a:t>
            </a:r>
            <a:r>
              <a:rPr lang="zh-TW" altLang="en-US" sz="1200" kern="1200" dirty="0">
                <a:solidFill>
                  <a:schemeClr val="tx1"/>
                </a:solidFill>
                <a:effectLst/>
                <a:latin typeface="+mn-lt"/>
                <a:ea typeface="+mn-ea"/>
                <a:cs typeface="+mn-cs"/>
              </a:rPr>
              <a:t>情形發生</a:t>
            </a:r>
            <a:r>
              <a:rPr lang="zh-TW" altLang="zh-TW" sz="1200" kern="1200" dirty="0">
                <a:solidFill>
                  <a:schemeClr val="tx1"/>
                </a:solidFill>
                <a:effectLst/>
                <a:latin typeface="+mn-lt"/>
                <a:ea typeface="+mn-ea"/>
                <a:cs typeface="+mn-cs"/>
              </a:rPr>
              <a: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53</a:t>
            </a:fld>
            <a:endParaRPr lang="zh-TW" altLang="en-US"/>
          </a:p>
        </p:txBody>
      </p:sp>
    </p:spTree>
    <p:extLst>
      <p:ext uri="{BB962C8B-B14F-4D97-AF65-F5344CB8AC3E}">
        <p14:creationId xmlns:p14="http://schemas.microsoft.com/office/powerpoint/2010/main" val="3119305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此處則改由，階層聚類模型，結合相關係數，進行特徵群組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可以找尋出，</a:t>
            </a:r>
            <a:r>
              <a:rPr lang="zh-TW" altLang="zh-TW" sz="1200" kern="1200" dirty="0">
                <a:solidFill>
                  <a:schemeClr val="tx1"/>
                </a:solidFill>
                <a:effectLst/>
                <a:latin typeface="+mn-lt"/>
                <a:ea typeface="+mn-ea"/>
                <a:cs typeface="+mn-cs"/>
              </a:rPr>
              <a:t>二元特徵間</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互斥關係，並還原原始的群組資訊。</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由此方法群組，將與</a:t>
            </a:r>
            <a:r>
              <a:rPr lang="zh-TW" altLang="zh-TW" sz="1200" kern="1200" dirty="0">
                <a:solidFill>
                  <a:schemeClr val="tx1"/>
                </a:solidFill>
                <a:effectLst/>
                <a:latin typeface="+mn-lt"/>
                <a:ea typeface="+mn-ea"/>
                <a:cs typeface="+mn-cs"/>
              </a:rPr>
              <a:t>原始的資訊群組</a:t>
            </a:r>
            <a:r>
              <a:rPr lang="zh-TW" altLang="en-US" sz="1200" kern="1200" dirty="0">
                <a:solidFill>
                  <a:schemeClr val="tx1"/>
                </a:solidFill>
                <a:effectLst/>
                <a:latin typeface="+mn-lt"/>
                <a:ea typeface="+mn-ea"/>
                <a:cs typeface="+mn-cs"/>
              </a:rPr>
              <a:t>，有著完全的分群結果</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可將其</a:t>
            </a:r>
            <a:r>
              <a:rPr lang="zh-TW" altLang="zh-TW" sz="1200" kern="1200" dirty="0">
                <a:solidFill>
                  <a:schemeClr val="tx1"/>
                </a:solidFill>
                <a:effectLst/>
                <a:latin typeface="+mn-lt"/>
                <a:ea typeface="+mn-ea"/>
                <a:cs typeface="+mn-cs"/>
              </a:rPr>
              <a:t>作為</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一種還原二元資料</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群組資訊的方式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54</a:t>
            </a:fld>
            <a:endParaRPr lang="zh-TW" altLang="en-US"/>
          </a:p>
        </p:txBody>
      </p:sp>
    </p:spTree>
    <p:extLst>
      <p:ext uri="{BB962C8B-B14F-4D97-AF65-F5344CB8AC3E}">
        <p14:creationId xmlns:p14="http://schemas.microsoft.com/office/powerpoint/2010/main" val="1176427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右圖為</a:t>
            </a:r>
            <a:r>
              <a:rPr lang="zh-TW" altLang="zh-TW" sz="1050" kern="1200" dirty="0">
                <a:solidFill>
                  <a:schemeClr val="tx1"/>
                </a:solidFill>
                <a:effectLst/>
                <a:latin typeface="+mn-lt"/>
                <a:ea typeface="+mn-ea"/>
                <a:cs typeface="+mn-cs"/>
              </a:rPr>
              <a:t>原始的群組資訊</a:t>
            </a:r>
            <a:r>
              <a:rPr lang="zh-TW" altLang="en-US" sz="1050" kern="1200" dirty="0">
                <a:solidFill>
                  <a:schemeClr val="tx1"/>
                </a:solidFill>
                <a:effectLst/>
                <a:latin typeface="+mn-lt"/>
                <a:ea typeface="+mn-ea"/>
                <a:cs typeface="+mn-cs"/>
              </a:rPr>
              <a:t>後，所產生的數值特徵相關性</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也因為會有著，最小的關聯性，導致更加的分類成果主因</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a:p>
            <a:pPr lvl="0" fontAlgn="ctr"/>
            <a:r>
              <a:rPr lang="en-US" altLang="zh-TW" sz="1050" kern="1200" dirty="0">
                <a:solidFill>
                  <a:schemeClr val="tx1"/>
                </a:solidFill>
                <a:effectLst/>
                <a:latin typeface="+mn-lt"/>
                <a:ea typeface="+mn-ea"/>
                <a:cs typeface="+mn-cs"/>
              </a:rPr>
              <a:t>X</a:t>
            </a:r>
          </a:p>
          <a:p>
            <a:pPr lvl="0" fontAlgn="ctr"/>
            <a:r>
              <a:rPr lang="zh-TW" altLang="zh-TW" sz="1050" kern="1200" dirty="0">
                <a:solidFill>
                  <a:schemeClr val="tx1"/>
                </a:solidFill>
                <a:effectLst/>
                <a:latin typeface="+mn-lt"/>
                <a:ea typeface="+mn-ea"/>
                <a:cs typeface="+mn-cs"/>
              </a:rPr>
              <a:t>但作為本研究所預想的群組方式乃是著重在於藉由結合、群聚由不同類別特徵所產生的二元特徵，</a:t>
            </a:r>
            <a:endParaRPr lang="en-US" altLang="zh-TW" sz="1050" kern="1200" dirty="0">
              <a:solidFill>
                <a:schemeClr val="tx1"/>
              </a:solidFill>
              <a:effectLst/>
              <a:latin typeface="+mn-lt"/>
              <a:ea typeface="+mn-ea"/>
              <a:cs typeface="+mn-cs"/>
            </a:endParaRPr>
          </a:p>
          <a:p>
            <a:pPr lvl="0" fontAlgn="ctr"/>
            <a:r>
              <a:rPr lang="zh-TW" altLang="zh-TW" sz="1050" kern="1200" dirty="0">
                <a:solidFill>
                  <a:schemeClr val="tx1"/>
                </a:solidFill>
                <a:effectLst/>
                <a:latin typeface="+mn-lt"/>
                <a:ea typeface="+mn-ea"/>
                <a:cs typeface="+mn-cs"/>
              </a:rPr>
              <a:t>以融合出更具有分類價值與資料特性的新數值特徵，</a:t>
            </a:r>
            <a:endParaRPr lang="en-US" altLang="zh-TW" sz="1050" kern="1200" dirty="0">
              <a:solidFill>
                <a:schemeClr val="tx1"/>
              </a:solidFill>
              <a:effectLst/>
              <a:latin typeface="+mn-lt"/>
              <a:ea typeface="+mn-ea"/>
              <a:cs typeface="+mn-cs"/>
            </a:endParaRPr>
          </a:p>
          <a:p>
            <a:pPr lvl="0" fontAlgn="ctr"/>
            <a:r>
              <a:rPr lang="zh-TW" altLang="zh-TW" sz="1050" kern="1200" dirty="0">
                <a:solidFill>
                  <a:schemeClr val="tx1"/>
                </a:solidFill>
                <a:effectLst/>
                <a:latin typeface="+mn-lt"/>
                <a:ea typeface="+mn-ea"/>
                <a:cs typeface="+mn-cs"/>
              </a:rPr>
              <a:t>而此方法與依據原始群組資訊所產生特徵群組完全相同，</a:t>
            </a:r>
            <a:endParaRPr lang="en-US" altLang="zh-TW" sz="1050" kern="1200" dirty="0">
              <a:solidFill>
                <a:schemeClr val="tx1"/>
              </a:solidFill>
              <a:effectLst/>
              <a:latin typeface="+mn-lt"/>
              <a:ea typeface="+mn-ea"/>
              <a:cs typeface="+mn-cs"/>
            </a:endParaRPr>
          </a:p>
          <a:p>
            <a:pPr lvl="0" fontAlgn="ctr"/>
            <a:r>
              <a:rPr lang="zh-TW" altLang="zh-TW" sz="1050" kern="1200" dirty="0">
                <a:solidFill>
                  <a:schemeClr val="tx1"/>
                </a:solidFill>
                <a:effectLst/>
                <a:latin typeface="+mn-lt"/>
                <a:ea typeface="+mn-ea"/>
                <a:cs typeface="+mn-cs"/>
              </a:rPr>
              <a:t>因此並未加入群組方法中與其餘方式做比較。</a:t>
            </a:r>
            <a:endParaRPr lang="en-US" altLang="zh-TW" sz="105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55</a:t>
            </a:fld>
            <a:endParaRPr lang="zh-TW" altLang="en-US"/>
          </a:p>
        </p:txBody>
      </p:sp>
    </p:spTree>
    <p:extLst>
      <p:ext uri="{BB962C8B-B14F-4D97-AF65-F5344CB8AC3E}">
        <p14:creationId xmlns:p14="http://schemas.microsoft.com/office/powerpoint/2010/main" val="279274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我們</a:t>
            </a:r>
            <a:r>
              <a:rPr lang="zh-TW" altLang="zh-TW" sz="1200" kern="1200" dirty="0">
                <a:solidFill>
                  <a:schemeClr val="tx1"/>
                </a:solidFill>
                <a:effectLst/>
                <a:latin typeface="+mn-lt"/>
                <a:ea typeface="+mn-ea"/>
                <a:cs typeface="+mn-cs"/>
              </a:rPr>
              <a:t>提出了一種</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將二元資料編碼</a:t>
            </a:r>
            <a:r>
              <a:rPr lang="zh-TW" altLang="en-US" sz="1200" kern="1200" dirty="0">
                <a:solidFill>
                  <a:schemeClr val="tx1"/>
                </a:solidFill>
                <a:effectLst/>
                <a:latin typeface="+mn-lt"/>
                <a:ea typeface="+mn-ea"/>
                <a:cs typeface="+mn-cs"/>
              </a:rPr>
              <a:t>為，</a:t>
            </a:r>
            <a:r>
              <a:rPr lang="zh-TW" altLang="zh-TW" sz="1200" kern="1200" dirty="0">
                <a:solidFill>
                  <a:schemeClr val="tx1"/>
                </a:solidFill>
                <a:effectLst/>
                <a:latin typeface="+mn-lt"/>
                <a:ea typeface="+mn-ea"/>
                <a:cs typeface="+mn-cs"/>
              </a:rPr>
              <a:t>數值資料的架構設計</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透過群組、排序與</a:t>
            </a:r>
            <a:r>
              <a:rPr lang="en-US" altLang="zh-TW" sz="1200" kern="1200" dirty="0">
                <a:solidFill>
                  <a:schemeClr val="tx1"/>
                </a:solidFill>
                <a:effectLst/>
                <a:latin typeface="+mn-lt"/>
                <a:ea typeface="+mn-ea"/>
                <a:cs typeface="+mn-cs"/>
              </a:rPr>
              <a:t>BCD</a:t>
            </a:r>
            <a:r>
              <a:rPr lang="zh-TW" altLang="zh-TW" sz="1200" kern="1200" dirty="0">
                <a:solidFill>
                  <a:schemeClr val="tx1"/>
                </a:solidFill>
                <a:effectLst/>
                <a:latin typeface="+mn-lt"/>
                <a:ea typeface="+mn-ea"/>
                <a:cs typeface="+mn-cs"/>
              </a:rPr>
              <a:t>碼</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步驟，不論原先資料是否包含群組的資訊，皆可以將</a:t>
            </a:r>
            <a:r>
              <a:rPr lang="zh-TW" altLang="en-US" sz="1200" kern="1200" dirty="0">
                <a:solidFill>
                  <a:schemeClr val="tx1"/>
                </a:solidFill>
                <a:effectLst/>
                <a:latin typeface="+mn-lt"/>
                <a:ea typeface="+mn-ea"/>
                <a:cs typeface="+mn-cs"/>
              </a:rPr>
              <a:t>資料</a:t>
            </a:r>
            <a:r>
              <a:rPr lang="zh-TW" altLang="zh-TW" sz="1200" kern="1200" dirty="0">
                <a:solidFill>
                  <a:schemeClr val="tx1"/>
                </a:solidFill>
                <a:effectLst/>
                <a:latin typeface="+mn-lt"/>
                <a:ea typeface="+mn-ea"/>
                <a:cs typeface="+mn-cs"/>
              </a:rPr>
              <a:t>編碼成數值</a:t>
            </a:r>
            <a:r>
              <a:rPr lang="zh-TW" altLang="en-US" sz="1200" kern="1200" dirty="0">
                <a:solidFill>
                  <a:schemeClr val="tx1"/>
                </a:solidFill>
                <a:effectLst/>
                <a:latin typeface="+mn-lt"/>
                <a:ea typeface="+mn-ea"/>
                <a:cs typeface="+mn-cs"/>
              </a:rPr>
              <a:t>表示</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主要概念為，藉</a:t>
            </a:r>
            <a:r>
              <a:rPr lang="zh-TW" altLang="zh-TW" sz="1200" kern="1200" dirty="0">
                <a:solidFill>
                  <a:schemeClr val="tx1"/>
                </a:solidFill>
                <a:effectLst/>
                <a:latin typeface="+mn-lt"/>
                <a:ea typeface="+mn-ea"/>
                <a:cs typeface="+mn-cs"/>
              </a:rPr>
              <a:t>由特徵群組，得以</a:t>
            </a:r>
            <a:r>
              <a:rPr lang="zh-TW" altLang="en-US" sz="1200" kern="1200" dirty="0">
                <a:solidFill>
                  <a:schemeClr val="tx1"/>
                </a:solidFill>
                <a:effectLst/>
                <a:latin typeface="+mn-lt"/>
                <a:ea typeface="+mn-ea"/>
                <a:cs typeface="+mn-cs"/>
              </a:rPr>
              <a:t>壓縮</a:t>
            </a:r>
            <a:r>
              <a:rPr lang="zh-TW" altLang="zh-TW" sz="1200" kern="1200" dirty="0">
                <a:solidFill>
                  <a:schemeClr val="tx1"/>
                </a:solidFill>
                <a:effectLst/>
                <a:latin typeface="+mn-lt"/>
                <a:ea typeface="+mn-ea"/>
                <a:cs typeface="+mn-cs"/>
              </a:rPr>
              <a:t>高維度二元資料；</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而後</a:t>
            </a:r>
            <a:r>
              <a:rPr lang="zh-TW" altLang="en-US" sz="1200" kern="1200" dirty="0">
                <a:solidFill>
                  <a:schemeClr val="tx1"/>
                </a:solidFill>
                <a:effectLst/>
                <a:latin typeface="+mn-lt"/>
                <a:ea typeface="+mn-ea"/>
                <a:cs typeface="+mn-cs"/>
              </a:rPr>
              <a:t>進行</a:t>
            </a:r>
            <a:r>
              <a:rPr lang="zh-TW" altLang="zh-TW" sz="1200" kern="1200" dirty="0">
                <a:solidFill>
                  <a:schemeClr val="tx1"/>
                </a:solidFill>
                <a:effectLst/>
                <a:latin typeface="+mn-lt"/>
                <a:ea typeface="+mn-ea"/>
                <a:cs typeface="+mn-cs"/>
              </a:rPr>
              <a:t>排序，以提升編碼資料的分類成績；</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最終，藉由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a:t>
            </a:r>
            <a:r>
              <a:rPr lang="zh-TW" altLang="zh-TW" sz="1200" kern="1200" dirty="0">
                <a:solidFill>
                  <a:schemeClr val="tx1"/>
                </a:solidFill>
                <a:effectLst/>
                <a:latin typeface="+mn-lt"/>
                <a:ea typeface="+mn-ea"/>
                <a:cs typeface="+mn-cs"/>
              </a:rPr>
              <a:t>，將複數二元特徵</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轉換成為單一</a:t>
            </a:r>
            <a:r>
              <a:rPr lang="zh-TW" altLang="en-US" sz="1200" kern="1200" dirty="0">
                <a:solidFill>
                  <a:schemeClr val="tx1"/>
                </a:solidFill>
                <a:effectLst/>
                <a:latin typeface="+mn-lt"/>
                <a:ea typeface="+mn-ea"/>
                <a:cs typeface="+mn-cs"/>
              </a:rPr>
              <a:t>整數</a:t>
            </a:r>
            <a:r>
              <a:rPr lang="zh-TW" altLang="zh-TW"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或是改作為，降維方法，視覺化高維度的二元資料</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56</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在未來研究方向的部分，可以嘗試擴充現有的群組、排序方式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讓特徵群組間更為獨立、編碼數值更能區分類別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或是以數學、統計等方法，解析問題後</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嘗試將群組、排序問題，透過最佳化模型求解等</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皆可做為未來的研究目標</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57</a:t>
            </a:fld>
            <a:endParaRPr lang="zh-TW" altLang="en-US"/>
          </a:p>
        </p:txBody>
      </p:sp>
    </p:spTree>
    <p:extLst>
      <p:ext uri="{BB962C8B-B14F-4D97-AF65-F5344CB8AC3E}">
        <p14:creationId xmlns:p14="http://schemas.microsoft.com/office/powerpoint/2010/main" val="27268364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我們也有嘗試，應用到更加複雜的資料集中，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在此，選用了</a:t>
            </a:r>
            <a:r>
              <a:rPr lang="en-US" altLang="zh-TW" sz="1200" kern="1200" dirty="0">
                <a:solidFill>
                  <a:schemeClr val="tx1"/>
                </a:solidFill>
                <a:effectLst/>
                <a:latin typeface="+mn-lt"/>
                <a:ea typeface="+mn-ea"/>
                <a:cs typeface="+mn-cs"/>
              </a:rPr>
              <a:t>Kaggle</a:t>
            </a:r>
            <a:r>
              <a:rPr lang="zh-TW" altLang="en-US" sz="1200" kern="1200" dirty="0">
                <a:solidFill>
                  <a:schemeClr val="tx1"/>
                </a:solidFill>
                <a:effectLst/>
                <a:latin typeface="+mn-lt"/>
                <a:ea typeface="+mn-ea"/>
                <a:cs typeface="+mn-cs"/>
              </a:rPr>
              <a:t>網站上，關於類別特徵編碼挑戰資料集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，它</a:t>
            </a:r>
            <a:r>
              <a:rPr lang="zh-TW" altLang="zh-TW" sz="1200" kern="1200" dirty="0">
                <a:solidFill>
                  <a:schemeClr val="tx1"/>
                </a:solidFill>
                <a:effectLst/>
                <a:latin typeface="+mn-lt"/>
                <a:ea typeface="+mn-ea"/>
                <a:cs typeface="+mn-cs"/>
              </a:rPr>
              <a:t>同時具</a:t>
            </a:r>
            <a:r>
              <a:rPr lang="zh-TW" altLang="en-US" sz="1200" kern="1200" dirty="0">
                <a:solidFill>
                  <a:schemeClr val="tx1"/>
                </a:solidFill>
                <a:effectLst/>
                <a:latin typeface="+mn-lt"/>
                <a:ea typeface="+mn-ea"/>
                <a:cs typeface="+mn-cs"/>
              </a:rPr>
              <a:t>備</a:t>
            </a:r>
            <a:r>
              <a:rPr lang="zh-TW" altLang="zh-TW" sz="1200" kern="1200" dirty="0">
                <a:solidFill>
                  <a:schemeClr val="tx1"/>
                </a:solidFill>
                <a:effectLst/>
                <a:latin typeface="+mn-lt"/>
                <a:ea typeface="+mn-ea"/>
                <a:cs typeface="+mn-cs"/>
              </a:rPr>
              <a:t>數值、類別與二</a:t>
            </a:r>
            <a:r>
              <a:rPr lang="zh-TW" altLang="en-US" sz="1200" kern="1200" dirty="0">
                <a:solidFill>
                  <a:schemeClr val="tx1"/>
                </a:solidFill>
                <a:effectLst/>
                <a:latin typeface="+mn-lt"/>
                <a:ea typeface="+mn-ea"/>
                <a:cs typeface="+mn-cs"/>
              </a:rPr>
              <a:t>元特徵，並</a:t>
            </a:r>
            <a:r>
              <a:rPr lang="zh-TW" altLang="zh-TW" sz="1200" kern="1200" dirty="0">
                <a:solidFill>
                  <a:schemeClr val="tx1"/>
                </a:solidFill>
                <a:effectLst/>
                <a:latin typeface="+mn-lt"/>
                <a:ea typeface="+mn-ea"/>
                <a:cs typeface="+mn-cs"/>
              </a:rPr>
              <a:t>且同</a:t>
            </a:r>
            <a:r>
              <a:rPr lang="zh-TW" altLang="en-US" sz="1200" kern="1200" dirty="0">
                <a:solidFill>
                  <a:schemeClr val="tx1"/>
                </a:solidFill>
                <a:effectLst/>
                <a:latin typeface="+mn-lt"/>
                <a:ea typeface="+mn-ea"/>
                <a:cs typeface="+mn-cs"/>
              </a:rPr>
              <a:t>樣作</a:t>
            </a:r>
            <a:r>
              <a:rPr lang="zh-TW" altLang="zh-TW" sz="1200" kern="1200" dirty="0">
                <a:solidFill>
                  <a:schemeClr val="tx1"/>
                </a:solidFill>
                <a:effectLst/>
                <a:latin typeface="+mn-lt"/>
                <a:ea typeface="+mn-ea"/>
                <a:cs typeface="+mn-cs"/>
              </a:rPr>
              <a:t>為二元分類問題；</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如右邊的流程圖可見，</a:t>
            </a:r>
            <a:r>
              <a:rPr lang="zh-TW" altLang="zh-TW" sz="1200" kern="1200" dirty="0">
                <a:solidFill>
                  <a:schemeClr val="tx1"/>
                </a:solidFill>
                <a:effectLst/>
                <a:latin typeface="+mn-lt"/>
                <a:ea typeface="+mn-ea"/>
                <a:cs typeface="+mn-cs"/>
              </a:rPr>
              <a:t>經由獨熱編碼後</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9</a:t>
            </a:r>
            <a:r>
              <a:rPr lang="zh-TW" altLang="en-US" sz="1200" kern="1200" dirty="0">
                <a:solidFill>
                  <a:schemeClr val="tx1"/>
                </a:solidFill>
                <a:effectLst/>
                <a:latin typeface="+mn-lt"/>
                <a:ea typeface="+mn-ea"/>
                <a:cs typeface="+mn-cs"/>
              </a:rPr>
              <a:t>個類別特徵，</a:t>
            </a:r>
            <a:r>
              <a:rPr lang="zh-TW" altLang="zh-TW" sz="1200" kern="1200" dirty="0">
                <a:solidFill>
                  <a:schemeClr val="tx1"/>
                </a:solidFill>
                <a:effectLst/>
                <a:latin typeface="+mn-lt"/>
                <a:ea typeface="+mn-ea"/>
                <a:cs typeface="+mn-cs"/>
              </a:rPr>
              <a:t>將產生</a:t>
            </a:r>
            <a:r>
              <a:rPr lang="zh-TW" altLang="en-US" sz="1200" kern="1200" dirty="0">
                <a:solidFill>
                  <a:schemeClr val="tx1"/>
                </a:solidFill>
                <a:effectLst/>
                <a:latin typeface="+mn-lt"/>
                <a:ea typeface="+mn-ea"/>
                <a:cs typeface="+mn-cs"/>
              </a:rPr>
              <a:t>出</a:t>
            </a:r>
            <a:r>
              <a:rPr lang="en-US" altLang="zh-TW" sz="1200" kern="1200" dirty="0">
                <a:solidFill>
                  <a:schemeClr val="tx1"/>
                </a:solidFill>
                <a:effectLst/>
                <a:latin typeface="+mn-lt"/>
                <a:ea typeface="+mn-ea"/>
                <a:cs typeface="+mn-cs"/>
              </a:rPr>
              <a:t>77</a:t>
            </a:r>
            <a:r>
              <a:rPr lang="zh-TW" altLang="en-US" sz="1200" kern="1200" dirty="0">
                <a:solidFill>
                  <a:schemeClr val="tx1"/>
                </a:solidFill>
                <a:effectLst/>
                <a:latin typeface="+mn-lt"/>
                <a:ea typeface="+mn-ea"/>
                <a:cs typeface="+mn-cs"/>
              </a:rPr>
              <a:t>個</a:t>
            </a:r>
            <a:r>
              <a:rPr lang="zh-TW" altLang="zh-TW" sz="1200" kern="1200" dirty="0">
                <a:solidFill>
                  <a:schemeClr val="tx1"/>
                </a:solidFill>
                <a:effectLst/>
                <a:latin typeface="+mn-lt"/>
                <a:ea typeface="+mn-ea"/>
                <a:cs typeface="+mn-cs"/>
              </a:rPr>
              <a:t>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並分別作為傳統編碼，與我們方法的起始資料</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58</a:t>
            </a:fld>
            <a:endParaRPr lang="zh-TW" altLang="en-US"/>
          </a:p>
        </p:txBody>
      </p:sp>
    </p:spTree>
    <p:extLst>
      <p:ext uri="{BB962C8B-B14F-4D97-AF65-F5344CB8AC3E}">
        <p14:creationId xmlns:p14="http://schemas.microsoft.com/office/powerpoint/2010/main" val="1972035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在此，使用由</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權重，產生的特徵群組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可見在產生的特徵組中，綜合了不同物種、尺寸與顏色的特徵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59</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但是，</a:t>
            </a:r>
            <a:r>
              <a:rPr lang="en-US" altLang="zh-TW" sz="1050" kern="1200" dirty="0" err="1">
                <a:solidFill>
                  <a:schemeClr val="tx1"/>
                </a:solidFill>
                <a:effectLst/>
                <a:latin typeface="+mn-lt"/>
                <a:ea typeface="+mn-ea"/>
                <a:cs typeface="+mn-cs"/>
              </a:rPr>
              <a:t>onehot</a:t>
            </a:r>
            <a:r>
              <a:rPr lang="en-US" altLang="zh-TW" sz="1050" kern="1200" dirty="0">
                <a:solidFill>
                  <a:schemeClr val="tx1"/>
                </a:solidFill>
                <a:effectLst/>
                <a:latin typeface="+mn-lt"/>
                <a:ea typeface="+mn-ea"/>
                <a:cs typeface="+mn-cs"/>
              </a:rPr>
              <a:t> </a:t>
            </a:r>
            <a:r>
              <a:rPr lang="zh-TW" altLang="en-US" sz="1050" kern="1200" dirty="0">
                <a:solidFill>
                  <a:schemeClr val="tx1"/>
                </a:solidFill>
                <a:effectLst/>
                <a:latin typeface="+mn-lt"/>
                <a:ea typeface="+mn-ea"/>
                <a:cs typeface="+mn-cs"/>
              </a:rPr>
              <a:t>編碼也有缺陷，</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他的特徵總數，將隨著類別中，的種類而變化</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37065438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因應參考文獻中所涉及的變數編碼比較相關研究，</a:t>
            </a:r>
            <a:r>
              <a:rPr lang="zh-TW" altLang="zh-TW" sz="1200" kern="1200" dirty="0">
                <a:solidFill>
                  <a:schemeClr val="tx1"/>
                </a:solidFill>
                <a:effectLst/>
                <a:latin typeface="+mn-lt"/>
                <a:ea typeface="+mn-ea"/>
                <a:cs typeface="+mn-cs"/>
              </a:rPr>
              <a:t>於</a:t>
            </a:r>
            <a:r>
              <a:rPr lang="en-US" altLang="zh-TW" sz="1200" kern="1200" dirty="0">
                <a:solidFill>
                  <a:schemeClr val="tx1"/>
                </a:solidFill>
                <a:effectLst/>
                <a:latin typeface="+mn-lt"/>
                <a:ea typeface="+mn-ea"/>
                <a:cs typeface="+mn-cs"/>
              </a:rPr>
              <a:t>UCI</a:t>
            </a:r>
            <a:r>
              <a:rPr lang="zh-TW" altLang="zh-TW" sz="1200" kern="1200" dirty="0">
                <a:solidFill>
                  <a:schemeClr val="tx1"/>
                </a:solidFill>
                <a:effectLst/>
                <a:latin typeface="+mn-lt"/>
                <a:ea typeface="+mn-ea"/>
                <a:cs typeface="+mn-cs"/>
              </a:rPr>
              <a:t>線上資料及網站之中</a:t>
            </a:r>
            <a:r>
              <a:rPr lang="zh-TW" altLang="en-US" sz="1200" kern="1200" dirty="0">
                <a:solidFill>
                  <a:schemeClr val="tx1"/>
                </a:solidFill>
                <a:effectLst/>
                <a:latin typeface="+mn-lt"/>
                <a:ea typeface="+mn-ea"/>
                <a:cs typeface="+mn-cs"/>
              </a:rPr>
              <a:t>採用與其相同的</a:t>
            </a:r>
            <a:r>
              <a:rPr lang="zh-TW" altLang="zh-TW" sz="1200" kern="1200" dirty="0">
                <a:solidFill>
                  <a:schemeClr val="tx1"/>
                </a:solidFill>
                <a:effectLst/>
                <a:latin typeface="+mn-lt"/>
                <a:ea typeface="+mn-ea"/>
                <a:cs typeface="+mn-cs"/>
              </a:rPr>
              <a:t>標竿資料集，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此車輛評估資料集較為簡單，僅僅具有六個類別變數作為輸入，來預測車輛為可接受、或是不可接受的狀態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60</a:t>
            </a:fld>
            <a:endParaRPr lang="zh-TW" altLang="en-US"/>
          </a:p>
        </p:txBody>
      </p:sp>
    </p:spTree>
    <p:extLst>
      <p:ext uri="{BB962C8B-B14F-4D97-AF65-F5344CB8AC3E}">
        <p14:creationId xmlns:p14="http://schemas.microsoft.com/office/powerpoint/2010/main" val="22859708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個類別變數經由</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encoding</a:t>
            </a:r>
            <a:r>
              <a:rPr lang="zh-TW" altLang="en-US" sz="1200" kern="1200" dirty="0">
                <a:solidFill>
                  <a:schemeClr val="tx1"/>
                </a:solidFill>
                <a:effectLst/>
                <a:latin typeface="+mn-lt"/>
                <a:ea typeface="+mn-ea"/>
                <a:cs typeface="+mn-cs"/>
              </a:rPr>
              <a:t>轉換之後，將產生</a:t>
            </a:r>
            <a:r>
              <a:rPr lang="en-US" altLang="zh-TW" sz="1200" kern="1200" dirty="0">
                <a:solidFill>
                  <a:schemeClr val="tx1"/>
                </a:solidFill>
                <a:effectLst/>
                <a:latin typeface="+mn-lt"/>
                <a:ea typeface="+mn-ea"/>
                <a:cs typeface="+mn-cs"/>
              </a:rPr>
              <a:t>21</a:t>
            </a:r>
            <a:r>
              <a:rPr lang="zh-TW" altLang="en-US" sz="1200" kern="1200" dirty="0">
                <a:solidFill>
                  <a:schemeClr val="tx1"/>
                </a:solidFill>
                <a:effectLst/>
                <a:latin typeface="+mn-lt"/>
                <a:ea typeface="+mn-ea"/>
                <a:cs typeface="+mn-cs"/>
              </a:rPr>
              <a:t>個二元變數，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以作為本研究方法輸入，並與傳統變數編碼相比較</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61</a:t>
            </a:fld>
            <a:endParaRPr lang="zh-TW" altLang="en-US"/>
          </a:p>
        </p:txBody>
      </p:sp>
    </p:spTree>
    <p:extLst>
      <p:ext uri="{BB962C8B-B14F-4D97-AF65-F5344CB8AC3E}">
        <p14:creationId xmlns:p14="http://schemas.microsoft.com/office/powerpoint/2010/main" val="2129196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可以看見傳統變數編碼方式、以及依照原先群組資訊而產生的數值資料集皆表現得相當優異，</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甚至是單純的二元特徵資料即表現的相當不錯；反之，透過相關係數、主成分分析或隨機群組的方式皆造成分類成績的損失。</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本研究推論此結果的原因有二：其一是此資料本身過於單純</a:t>
            </a: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LightGBM</a:t>
            </a:r>
            <a:r>
              <a:rPr lang="zh-TW" altLang="zh-TW" sz="1200" kern="1200" dirty="0">
                <a:solidFill>
                  <a:schemeClr val="tx1"/>
                </a:solidFill>
                <a:effectLst/>
                <a:latin typeface="+mn-lt"/>
                <a:ea typeface="+mn-ea"/>
                <a:cs typeface="+mn-cs"/>
              </a:rPr>
              <a:t>在二十一個二元特徵之下仍能表現出不錯的分類能力，</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當遭遇維度較低的二元資料問題時，使用本研究所發展之二元特徵編碼方式將無法有效用的使新數值資料的分類成績有大幅度的提升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其二則是群組方式仍需改進，根據相關係數、主成分分析的群組方式，皆無法達到根據原先的二元資料群組資訊相同的組分類平均，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而且也無法明顯的比隨機群組方式來的優越。</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62</a:t>
            </a:fld>
            <a:endParaRPr lang="zh-TW" altLang="en-US"/>
          </a:p>
        </p:txBody>
      </p:sp>
    </p:spTree>
    <p:extLst>
      <p:ext uri="{BB962C8B-B14F-4D97-AF65-F5344CB8AC3E}">
        <p14:creationId xmlns:p14="http://schemas.microsoft.com/office/powerpoint/2010/main" val="1210188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在分類結果的評比中，將與</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等</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種傳統的變數編碼比較</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以及本研究四種群組方式，分別是根據</a:t>
            </a:r>
            <a:r>
              <a:rPr lang="zh-TW" altLang="zh-TW" sz="1200" kern="1200" dirty="0">
                <a:solidFill>
                  <a:schemeClr val="tx1"/>
                </a:solidFill>
                <a:effectLst/>
                <a:latin typeface="+mn-lt"/>
                <a:ea typeface="+mn-ea"/>
                <a:cs typeface="+mn-cs"/>
              </a:rPr>
              <a:t>原先群組資訊、主成分分析、皮爾森相關係數與隨機群組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種排序方式，分別是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和、類別純粹度、特徵重要性、與隨機排列</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梯度提升決策樹作為分類模型，且</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score</a:t>
            </a:r>
            <a:r>
              <a:rPr lang="zh-TW" altLang="en-US" sz="1200" kern="1200" dirty="0">
                <a:solidFill>
                  <a:schemeClr val="tx1"/>
                </a:solidFill>
                <a:effectLst/>
                <a:latin typeface="+mn-lt"/>
                <a:ea typeface="+mn-ea"/>
                <a:cs typeface="+mn-cs"/>
              </a:rPr>
              <a:t>作為數值資料衡量標準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此折線圖則顯示了在切分出不同的二元特徵之下，各種方法</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驗證後的平均</a:t>
            </a:r>
            <a:r>
              <a:rPr lang="en-US" altLang="zh-TW" sz="1200" kern="1200" dirty="0">
                <a:solidFill>
                  <a:schemeClr val="tx1"/>
                </a:solidFill>
                <a:effectLst/>
                <a:latin typeface="+mn-lt"/>
                <a:ea typeface="+mn-ea"/>
                <a:cs typeface="+mn-cs"/>
              </a:rPr>
              <a:t>f1 score</a:t>
            </a:r>
            <a:r>
              <a:rPr lang="zh-TW" altLang="en-US" sz="1200" kern="1200" dirty="0">
                <a:solidFill>
                  <a:schemeClr val="tx1"/>
                </a:solidFill>
                <a:effectLst/>
                <a:latin typeface="+mn-lt"/>
                <a:ea typeface="+mn-ea"/>
                <a:cs typeface="+mn-cs"/>
              </a:rPr>
              <a:t>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觀察了此三張折線圖可見，</a:t>
            </a:r>
            <a:r>
              <a:rPr lang="zh-TW" altLang="zh-TW" sz="1200" kern="1200" dirty="0">
                <a:solidFill>
                  <a:schemeClr val="tx1"/>
                </a:solidFill>
                <a:effectLst/>
                <a:latin typeface="+mn-lt"/>
                <a:ea typeface="+mn-ea"/>
                <a:cs typeface="+mn-cs"/>
              </a:rPr>
              <a:t>在切分的二元變數數量較少時，所有變數編碼產生的數值資料有著相近的分類成績；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然而，隨著所切分的二元變數個數增加，變數編碼產生數值資料的分類成績之間的變異也逐漸增加、</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且分類成績也有著緩步下降的趨勢，類似</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維度災難發生時導致的模型成果下降。</a:t>
            </a: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63</a:t>
            </a:fld>
            <a:endParaRPr lang="zh-TW" altLang="en-US"/>
          </a:p>
        </p:txBody>
      </p:sp>
    </p:spTree>
    <p:extLst>
      <p:ext uri="{BB962C8B-B14F-4D97-AF65-F5344CB8AC3E}">
        <p14:creationId xmlns:p14="http://schemas.microsoft.com/office/powerpoint/2010/main" val="3807257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此直方圖則顯示了方才折線圖的平均成績，底下黑灰色欄位中則表示了該方法產生新數值資料的特徵個數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的特徵各數是不固定的，</a:t>
            </a: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 資料即為切分出的整體二元特徵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Binary encoding</a:t>
            </a:r>
            <a:r>
              <a:rPr lang="zh-TW" altLang="en-US" sz="1200" kern="1200" dirty="0">
                <a:solidFill>
                  <a:schemeClr val="tx1"/>
                </a:solidFill>
                <a:effectLst/>
                <a:latin typeface="+mn-lt"/>
                <a:ea typeface="+mn-ea"/>
                <a:cs typeface="+mn-cs"/>
              </a:rPr>
              <a:t>使用特徵數將少於全數二元特徵個數</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其中值得注意的以隨機排序的方式，其皆產出群組中最低的分類成績，表示排序對於</a:t>
            </a:r>
            <a:r>
              <a:rPr lang="zh-TW" altLang="zh-TW" sz="1200" kern="1200" dirty="0">
                <a:solidFill>
                  <a:schemeClr val="tx1"/>
                </a:solidFill>
                <a:effectLst/>
                <a:latin typeface="+mn-lt"/>
                <a:ea typeface="+mn-ea"/>
                <a:cs typeface="+mn-cs"/>
              </a:rPr>
              <a:t>編碼後數值資料的分類成果具有一定影響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a:t>
            </a:r>
            <a:r>
              <a:rPr lang="zh-TW" altLang="zh-TW" sz="1200" kern="1200" dirty="0">
                <a:solidFill>
                  <a:schemeClr val="tx1"/>
                </a:solidFill>
                <a:effectLst/>
                <a:latin typeface="+mn-lt"/>
                <a:ea typeface="+mn-ea"/>
                <a:cs typeface="+mn-cs"/>
              </a:rPr>
              <a:t>由不同群組方式產生的數值資料有著不盡相同的平均成績，不論根據何種方式排序組內特徵，分類成績仍部分受到群組方式的影響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由於屬於</a:t>
            </a:r>
            <a:r>
              <a:rPr lang="zh-TW" altLang="zh-TW" sz="1200" kern="1200" dirty="0">
                <a:solidFill>
                  <a:schemeClr val="tx1"/>
                </a:solidFill>
                <a:effectLst/>
                <a:latin typeface="+mn-lt"/>
                <a:ea typeface="+mn-ea"/>
                <a:cs typeface="+mn-cs"/>
              </a:rPr>
              <a:t>監督式的變數編碼</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目標編碼的表現相當出眾</a:t>
            </a:r>
            <a:r>
              <a:rPr lang="zh-TW" altLang="en-US" sz="1200" kern="1200" dirty="0">
                <a:solidFill>
                  <a:schemeClr val="tx1"/>
                </a:solidFill>
                <a:effectLst/>
                <a:latin typeface="+mn-lt"/>
                <a:ea typeface="+mn-ea"/>
                <a:cs typeface="+mn-cs"/>
              </a:rPr>
              <a:t>，在傳統編碼中能持續獲得最好的成績</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64</a:t>
            </a:fld>
            <a:endParaRPr lang="zh-TW" altLang="en-US"/>
          </a:p>
        </p:txBody>
      </p:sp>
    </p:spTree>
    <p:extLst>
      <p:ext uri="{BB962C8B-B14F-4D97-AF65-F5344CB8AC3E}">
        <p14:creationId xmlns:p14="http://schemas.microsoft.com/office/powerpoint/2010/main" val="3498797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此直方圖則顯示了方才折線圖的平均成績，底下黑灰色欄位中則表示了該方法產生新數值資料的特徵個數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的特徵各數是不固定的，</a:t>
            </a: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 資料即為切分出的整體二元特徵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Binary encoding</a:t>
            </a:r>
            <a:r>
              <a:rPr lang="zh-TW" altLang="en-US" sz="1200" kern="1200" dirty="0">
                <a:solidFill>
                  <a:schemeClr val="tx1"/>
                </a:solidFill>
                <a:effectLst/>
                <a:latin typeface="+mn-lt"/>
                <a:ea typeface="+mn-ea"/>
                <a:cs typeface="+mn-cs"/>
              </a:rPr>
              <a:t>使用特徵數將少於全數二元特徵個數</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其中值得注意的有</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排序方式，其皆產出群組中最低的分類成績</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皆聚有不俗表現，因為其本身即屬於一種監度式的變數編碼方式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65</a:t>
            </a:fld>
            <a:endParaRPr lang="zh-TW" altLang="en-US"/>
          </a:p>
        </p:txBody>
      </p:sp>
    </p:spTree>
    <p:extLst>
      <p:ext uri="{BB962C8B-B14F-4D97-AF65-F5344CB8AC3E}">
        <p14:creationId xmlns:p14="http://schemas.microsoft.com/office/powerpoint/2010/main" val="36925796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此為連續資料集二中不同方法的成績平均，依然可見</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排序方法於各群組方式中墊底</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皆聚有不俗表現，因為其本身即屬於一種監度式的變數編碼方式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所以其分類成績皆優於其餘的變數編碼方式</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66</a:t>
            </a:fld>
            <a:endParaRPr lang="zh-TW" altLang="en-US"/>
          </a:p>
        </p:txBody>
      </p:sp>
    </p:spTree>
    <p:extLst>
      <p:ext uri="{BB962C8B-B14F-4D97-AF65-F5344CB8AC3E}">
        <p14:creationId xmlns:p14="http://schemas.microsoft.com/office/powerpoint/2010/main" val="24811494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此為連續資料集三中不同方法的成績平均，</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由原始連續圖形中可見，本資料集兩種類別區分容易，本身便易於區分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相較前兩個資料集有著較高的分類成績</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67</a:t>
            </a:fld>
            <a:endParaRPr lang="zh-TW" altLang="en-US"/>
          </a:p>
        </p:txBody>
      </p:sp>
    </p:spTree>
    <p:extLst>
      <p:ext uri="{BB962C8B-B14F-4D97-AF65-F5344CB8AC3E}">
        <p14:creationId xmlns:p14="http://schemas.microsoft.com/office/powerpoint/2010/main" val="1003430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在分類結果的評比中，與</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等</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種傳統的變數編碼比較</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以及本研究四種群組方式，分別是根據</a:t>
            </a:r>
            <a:r>
              <a:rPr lang="zh-TW" altLang="zh-TW" sz="1200" kern="1200" dirty="0">
                <a:solidFill>
                  <a:schemeClr val="tx1"/>
                </a:solidFill>
                <a:effectLst/>
                <a:latin typeface="+mn-lt"/>
                <a:ea typeface="+mn-ea"/>
                <a:cs typeface="+mn-cs"/>
              </a:rPr>
              <a:t>原先群組資訊、主成分分析、皮爾森相關係數與隨機群組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種排序方式，分別是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和、類別純粹度、特徵重要性、與隨機排列</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梯度提升決策樹作為分類模型，且</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score</a:t>
            </a:r>
            <a:r>
              <a:rPr lang="zh-TW" altLang="en-US" sz="1200" kern="1200" dirty="0">
                <a:solidFill>
                  <a:schemeClr val="tx1"/>
                </a:solidFill>
                <a:effectLst/>
                <a:latin typeface="+mn-lt"/>
                <a:ea typeface="+mn-ea"/>
                <a:cs typeface="+mn-cs"/>
              </a:rPr>
              <a:t>作為數值資料衡量標準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此折線圖則顯示了在切分出不同的二元特徵之下，各種方法</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驗證後的平均</a:t>
            </a:r>
            <a:r>
              <a:rPr lang="en-US" altLang="zh-TW" sz="1200" kern="1200" dirty="0">
                <a:solidFill>
                  <a:schemeClr val="tx1"/>
                </a:solidFill>
                <a:effectLst/>
                <a:latin typeface="+mn-lt"/>
                <a:ea typeface="+mn-ea"/>
                <a:cs typeface="+mn-cs"/>
              </a:rPr>
              <a:t>f1 score</a:t>
            </a:r>
            <a:r>
              <a:rPr lang="zh-TW" altLang="en-US" sz="1200" kern="1200" dirty="0">
                <a:solidFill>
                  <a:schemeClr val="tx1"/>
                </a:solidFill>
                <a:effectLst/>
                <a:latin typeface="+mn-lt"/>
                <a:ea typeface="+mn-ea"/>
                <a:cs typeface="+mn-cs"/>
              </a:rPr>
              <a:t>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68</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此為連續資料集二於不同二元特徵個數下的分類成績折線</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69</a:t>
            </a:fld>
            <a:endParaRPr lang="zh-TW" altLang="en-US"/>
          </a:p>
        </p:txBody>
      </p:sp>
    </p:spTree>
    <p:extLst>
      <p:ext uri="{BB962C8B-B14F-4D97-AF65-F5344CB8AC3E}">
        <p14:creationId xmlns:p14="http://schemas.microsoft.com/office/powerpoint/2010/main" val="1709469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當類別特徵中，的種類過多時，</a:t>
            </a:r>
            <a:r>
              <a:rPr lang="en-US" altLang="zh-TW" sz="1050" kern="1200" dirty="0" err="1">
                <a:solidFill>
                  <a:schemeClr val="tx1"/>
                </a:solidFill>
                <a:effectLst/>
                <a:latin typeface="+mn-lt"/>
                <a:ea typeface="+mn-ea"/>
                <a:cs typeface="+mn-cs"/>
              </a:rPr>
              <a:t>OneHot</a:t>
            </a:r>
            <a:r>
              <a:rPr lang="zh-TW" altLang="en-US" sz="1050" kern="1200" dirty="0">
                <a:solidFill>
                  <a:schemeClr val="tx1"/>
                </a:solidFill>
                <a:effectLst/>
                <a:latin typeface="+mn-lt"/>
                <a:ea typeface="+mn-ea"/>
                <a:cs typeface="+mn-cs"/>
              </a:rPr>
              <a:t>編碼將會大幅度的增加特徵總數</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資料也提升至了，更高的維度</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但，這樣高維度的資料，將有著多重共線性、並行性等問題</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甚至，難以有效計算樣本間的歐式距離</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最終，使模型無法對樣本作出有效歸納，導致表現的下滑</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1311790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此為連續資料集三於不同二元特徵個數下的分類成績折線，</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觀察了先前的折線圖可見，</a:t>
            </a:r>
            <a:r>
              <a:rPr lang="zh-TW" altLang="zh-TW" sz="1200" kern="1200" dirty="0">
                <a:solidFill>
                  <a:schemeClr val="tx1"/>
                </a:solidFill>
                <a:effectLst/>
                <a:latin typeface="+mn-lt"/>
                <a:ea typeface="+mn-ea"/>
                <a:cs typeface="+mn-cs"/>
              </a:rPr>
              <a:t>在切分的二元變數數量較少時，所有變數編碼產生的數值資料有著相近的分類成績；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然而，隨著所切分的二元變數個數增加，變數編碼產生數值資料的分類成績之間的變異也逐漸增加、</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且分類成績也有著緩步下降的趨勢，類似</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維度災難發生時導致的模型成果下降。</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70</a:t>
            </a:fld>
            <a:endParaRPr lang="zh-TW" altLang="en-US"/>
          </a:p>
        </p:txBody>
      </p:sp>
    </p:spTree>
    <p:extLst>
      <p:ext uri="{BB962C8B-B14F-4D97-AF65-F5344CB8AC3E}">
        <p14:creationId xmlns:p14="http://schemas.microsoft.com/office/powerpoint/2010/main" val="18728251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此處則改以階層聚類結合相關係數進行特徵群組，根據特徵之間的</a:t>
            </a:r>
            <a:r>
              <a:rPr lang="zh-TW" altLang="zh-TW" sz="1200" kern="1200" dirty="0">
                <a:solidFill>
                  <a:schemeClr val="tx1"/>
                </a:solidFill>
                <a:effectLst/>
                <a:latin typeface="+mn-lt"/>
                <a:ea typeface="+mn-ea"/>
                <a:cs typeface="+mn-cs"/>
              </a:rPr>
              <a:t>相關</a:t>
            </a:r>
            <a:r>
              <a:rPr lang="zh-TW" altLang="en-US" sz="1200" kern="1200" dirty="0">
                <a:solidFill>
                  <a:schemeClr val="tx1"/>
                </a:solidFill>
                <a:effectLst/>
                <a:latin typeface="+mn-lt"/>
                <a:ea typeface="+mn-ea"/>
                <a:cs typeface="+mn-cs"/>
              </a:rPr>
              <a:t>性</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找出獨熱編碼後產生的二元特徵之間互斥關係，並還原出原始的群組資訊。</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此方法群組結果將與根據原始群組資訊群組有著完全相同輸出</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可將其</a:t>
            </a:r>
            <a:r>
              <a:rPr lang="zh-TW" altLang="zh-TW" sz="1200" kern="1200" dirty="0">
                <a:solidFill>
                  <a:schemeClr val="tx1"/>
                </a:solidFill>
                <a:effectLst/>
                <a:latin typeface="+mn-lt"/>
                <a:ea typeface="+mn-ea"/>
                <a:cs typeface="+mn-cs"/>
              </a:rPr>
              <a:t>作為一種還原二元資料特徵群組資訊的方式</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但作為本研究所預想的群組方式乃是著重在於藉由結合、群聚由不同類別特徵所產生的二元特徵，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以融合出更具有分類價值與資料特性的新數值特徵，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而此方法與依據原始群組資訊所產生特徵群組完全相同，</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因此並未加入群組方法中與其餘方式做比較。</a:t>
            </a:r>
            <a:endParaRPr lang="en-US" altLang="zh-TW" sz="120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71</a:t>
            </a:fld>
            <a:endParaRPr lang="zh-TW" altLang="en-US"/>
          </a:p>
        </p:txBody>
      </p:sp>
    </p:spTree>
    <p:extLst>
      <p:ext uri="{BB962C8B-B14F-4D97-AF65-F5344CB8AC3E}">
        <p14:creationId xmlns:p14="http://schemas.microsoft.com/office/powerpoint/2010/main" val="3893622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此為依據</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群組，再以特徵總合重新排序組內特徵的成果</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72</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73</a:t>
            </a:fld>
            <a:endParaRPr lang="zh-TW" altLang="en-US"/>
          </a:p>
        </p:txBody>
      </p:sp>
    </p:spTree>
    <p:extLst>
      <p:ext uri="{BB962C8B-B14F-4D97-AF65-F5344CB8AC3E}">
        <p14:creationId xmlns:p14="http://schemas.microsoft.com/office/powerpoint/2010/main" val="9623087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74</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75</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76</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於是，當遭遇多種類的，類別特徵時，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最好，改用其他的編碼方式，像是</a:t>
            </a:r>
            <a:r>
              <a:rPr lang="en-US" altLang="zh-TW" sz="1200" kern="1200" dirty="0">
                <a:solidFill>
                  <a:schemeClr val="tx1"/>
                </a:solidFill>
                <a:effectLst/>
                <a:latin typeface="+mn-lt"/>
                <a:ea typeface="+mn-ea"/>
                <a:cs typeface="+mn-cs"/>
              </a:rPr>
              <a:t>ordinal, target</a:t>
            </a:r>
            <a:r>
              <a:rPr lang="zh-TW" altLang="en-US" sz="1200" kern="1200" dirty="0">
                <a:solidFill>
                  <a:schemeClr val="tx1"/>
                </a:solidFill>
                <a:effectLst/>
                <a:latin typeface="+mn-lt"/>
                <a:ea typeface="+mn-ea"/>
                <a:cs typeface="+mn-cs"/>
              </a:rPr>
              <a:t> 編碼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它們，並不會造成特徵個數的增加，如此一來，便能避免維度災難的發生</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在圖中可以看到，只有</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a:t>
            </a:r>
            <a:r>
              <a:rPr lang="zh-TW" altLang="en-US" sz="1200" kern="1200" dirty="0">
                <a:solidFill>
                  <a:schemeClr val="tx1"/>
                </a:solidFill>
                <a:effectLst/>
                <a:latin typeface="+mn-lt"/>
                <a:ea typeface="+mn-ea"/>
                <a:cs typeface="+mn-cs"/>
              </a:rPr>
              <a:t>編碼，將類別資料，轉變為二元型別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而，其餘的編碼方式，則會將類別資料，轉變為整數、或是小數的型別</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275000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但，如果今天的，第一手資料，就是高維度的，二元資料呢？</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目前仍缺乏，將二元資料，轉換為數值資料，的編碼方式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338280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2023</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hart" Target="../charts/chart1.xml"/><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chart" Target="../charts/chart3.xml"/><Relationship Id="rId10" Type="http://schemas.openxmlformats.org/officeDocument/2006/relationships/image" Target="../media/image23.png"/><Relationship Id="rId4" Type="http://schemas.openxmlformats.org/officeDocument/2006/relationships/chart" Target="../charts/chart2.xm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4.xml"/><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chart" Target="../charts/chart9.xml"/><Relationship Id="rId5" Type="http://schemas.openxmlformats.org/officeDocument/2006/relationships/chart" Target="../charts/chart6.xml"/><Relationship Id="rId10" Type="http://schemas.openxmlformats.org/officeDocument/2006/relationships/chart" Target="../charts/chart8.xml"/><Relationship Id="rId4" Type="http://schemas.openxmlformats.org/officeDocument/2006/relationships/chart" Target="../charts/chart5.xml"/><Relationship Id="rId9" Type="http://schemas.openxmlformats.org/officeDocument/2006/relationships/chart" Target="../charts/chart7.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10.xml"/><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chart" Target="../charts/chart12.xml"/><Relationship Id="rId4" Type="http://schemas.openxmlformats.org/officeDocument/2006/relationships/chart" Target="../charts/chart11.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chart" Target="../charts/chart15.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28.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29.xml.rels><?xml version="1.0" encoding="UTF-8" standalone="yes"?>
<Relationships xmlns="http://schemas.openxmlformats.org/package/2006/relationships"><Relationship Id="rId3" Type="http://schemas.openxmlformats.org/officeDocument/2006/relationships/chart" Target="../charts/chart24.xml"/><Relationship Id="rId7" Type="http://schemas.openxmlformats.org/officeDocument/2006/relationships/chart" Target="../charts/chart28.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chart" Target="../charts/chart31.xml"/><Relationship Id="rId5" Type="http://schemas.openxmlformats.org/officeDocument/2006/relationships/chart" Target="../charts/chart30.xml"/><Relationship Id="rId4" Type="http://schemas.openxmlformats.org/officeDocument/2006/relationships/chart" Target="../charts/chart29.xml"/></Relationships>
</file>

<file path=ppt/slides/_rels/slide31.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chart" Target="../charts/chart34.xml"/><Relationship Id="rId4" Type="http://schemas.openxmlformats.org/officeDocument/2006/relationships/chart" Target="../charts/chart33.xml"/></Relationships>
</file>

<file path=ppt/slides/_rels/slide32.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chart" Target="../charts/chart37.xml"/><Relationship Id="rId4" Type="http://schemas.openxmlformats.org/officeDocument/2006/relationships/chart" Target="../charts/char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chart" Target="../charts/chart41.xml"/><Relationship Id="rId5" Type="http://schemas.openxmlformats.org/officeDocument/2006/relationships/chart" Target="../charts/chart40.xml"/><Relationship Id="rId4" Type="http://schemas.openxmlformats.org/officeDocument/2006/relationships/chart" Target="../charts/chart39.xml"/></Relationships>
</file>

<file path=ppt/slides/_rels/slide35.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36.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chart" Target="../charts/chart49.xml"/><Relationship Id="rId5" Type="http://schemas.openxmlformats.org/officeDocument/2006/relationships/chart" Target="../charts/chart48.xml"/><Relationship Id="rId4" Type="http://schemas.openxmlformats.org/officeDocument/2006/relationships/chart" Target="../charts/chart47.xml"/></Relationships>
</file>

<file path=ppt/slides/_rels/slide37.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51.xml"/></Relationships>
</file>

<file path=ppt/slides/_rels/slide38.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chart" Target="../charts/chart53.xml"/></Relationships>
</file>

<file path=ppt/slides/_rels/slide39.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chart" Target="../charts/chart56.xml"/><Relationship Id="rId4" Type="http://schemas.openxmlformats.org/officeDocument/2006/relationships/chart" Target="../charts/chart5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hyperlink" Target="assesst/FEC.html"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hyperlink" Target="assesst/shape%202.html" TargetMode="External"/><Relationship Id="rId7" Type="http://schemas.openxmlformats.org/officeDocument/2006/relationships/hyperlink" Target="assesst/shape%204.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28.gif"/><Relationship Id="rId5" Type="http://schemas.openxmlformats.org/officeDocument/2006/relationships/hyperlink" Target="assesst/shape%203.html" TargetMode="External"/><Relationship Id="rId4" Type="http://schemas.openxmlformats.org/officeDocument/2006/relationships/image" Target="../media/image27.gif"/></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7.gif"/><Relationship Id="rId4" Type="http://schemas.openxmlformats.org/officeDocument/2006/relationships/image" Target="../media/image46.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hyperlink" Target="assesst/FEC.html" TargetMode="Externa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46.gif"/></Relationships>
</file>

<file path=ppt/slides/_rels/slide57.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chart" Target="../charts/chart58.xml"/></Relationships>
</file>

<file path=ppt/slides/_rels/slide58.xml.rels><?xml version="1.0" encoding="UTF-8" standalone="yes"?>
<Relationships xmlns="http://schemas.openxmlformats.org/package/2006/relationships"><Relationship Id="rId3" Type="http://schemas.openxmlformats.org/officeDocument/2006/relationships/hyperlink" Target="assesst/FEC.html"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48.png"/><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8" Type="http://schemas.openxmlformats.org/officeDocument/2006/relationships/chart" Target="../charts/chart64.xml"/><Relationship Id="rId3" Type="http://schemas.openxmlformats.org/officeDocument/2006/relationships/chart" Target="../charts/chart59.xml"/><Relationship Id="rId7" Type="http://schemas.openxmlformats.org/officeDocument/2006/relationships/chart" Target="../charts/chart63.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chart" Target="../charts/chart62.xml"/><Relationship Id="rId5" Type="http://schemas.openxmlformats.org/officeDocument/2006/relationships/chart" Target="../charts/chart61.xml"/><Relationship Id="rId4" Type="http://schemas.openxmlformats.org/officeDocument/2006/relationships/chart" Target="../charts/char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hyperlink" Target="assesst/Car.html" TargetMode="Externa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hyperlink" Target="assesst/Car.html" TargetMode="Externa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8" Type="http://schemas.openxmlformats.org/officeDocument/2006/relationships/chart" Target="../charts/chart70.xml"/><Relationship Id="rId3" Type="http://schemas.openxmlformats.org/officeDocument/2006/relationships/chart" Target="../charts/chart65.xml"/><Relationship Id="rId7" Type="http://schemas.openxmlformats.org/officeDocument/2006/relationships/chart" Target="../charts/chart69.xml"/><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chart" Target="../charts/chart68.xml"/><Relationship Id="rId5" Type="http://schemas.openxmlformats.org/officeDocument/2006/relationships/chart" Target="../charts/chart67.xml"/><Relationship Id="rId4" Type="http://schemas.openxmlformats.org/officeDocument/2006/relationships/chart" Target="../charts/chart66.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chart" Target="../charts/chart72.xml"/><Relationship Id="rId7" Type="http://schemas.openxmlformats.org/officeDocument/2006/relationships/chart" Target="../charts/chart76.xml"/><Relationship Id="rId2" Type="http://schemas.openxmlformats.org/officeDocument/2006/relationships/chart" Target="../charts/chart71.xml"/><Relationship Id="rId1" Type="http://schemas.openxmlformats.org/officeDocument/2006/relationships/slideLayout" Target="../slideLayouts/slideLayout4.xml"/><Relationship Id="rId6" Type="http://schemas.openxmlformats.org/officeDocument/2006/relationships/chart" Target="../charts/chart75.xml"/><Relationship Id="rId5" Type="http://schemas.openxmlformats.org/officeDocument/2006/relationships/chart" Target="../charts/chart74.xml"/><Relationship Id="rId4" Type="http://schemas.openxmlformats.org/officeDocument/2006/relationships/chart" Target="../charts/chart73.xml"/></Relationships>
</file>

<file path=ppt/slides/_rels/slide84.xml.rels><?xml version="1.0" encoding="UTF-8" standalone="yes"?>
<Relationships xmlns="http://schemas.openxmlformats.org/package/2006/relationships"><Relationship Id="rId3" Type="http://schemas.openxmlformats.org/officeDocument/2006/relationships/chart" Target="../charts/chart78.xml"/><Relationship Id="rId7" Type="http://schemas.openxmlformats.org/officeDocument/2006/relationships/chart" Target="../charts/chart82.xml"/><Relationship Id="rId2" Type="http://schemas.openxmlformats.org/officeDocument/2006/relationships/chart" Target="../charts/chart77.xml"/><Relationship Id="rId1" Type="http://schemas.openxmlformats.org/officeDocument/2006/relationships/slideLayout" Target="../slideLayouts/slideLayout4.xml"/><Relationship Id="rId6" Type="http://schemas.openxmlformats.org/officeDocument/2006/relationships/chart" Target="../charts/chart81.xml"/><Relationship Id="rId5" Type="http://schemas.openxmlformats.org/officeDocument/2006/relationships/chart" Target="../charts/chart80.xml"/><Relationship Id="rId4" Type="http://schemas.openxmlformats.org/officeDocument/2006/relationships/chart" Target="../charts/chart79.xml"/></Relationships>
</file>

<file path=ppt/slides/_rels/slide85.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chart" Target="../charts/chart83.xml"/><Relationship Id="rId1" Type="http://schemas.openxmlformats.org/officeDocument/2006/relationships/slideLayout" Target="../slideLayouts/slideLayout4.xml"/><Relationship Id="rId5" Type="http://schemas.openxmlformats.org/officeDocument/2006/relationships/chart" Target="../charts/chart86.xml"/><Relationship Id="rId4" Type="http://schemas.openxmlformats.org/officeDocument/2006/relationships/chart" Target="../charts/chart85.xml"/></Relationships>
</file>

<file path=ppt/slides/_rels/slide86.xml.rels><?xml version="1.0" encoding="UTF-8" standalone="yes"?>
<Relationships xmlns="http://schemas.openxmlformats.org/package/2006/relationships"><Relationship Id="rId8" Type="http://schemas.openxmlformats.org/officeDocument/2006/relationships/chart" Target="../charts/chart92.xml"/><Relationship Id="rId3" Type="http://schemas.openxmlformats.org/officeDocument/2006/relationships/chart" Target="../charts/chart88.xml"/><Relationship Id="rId7" Type="http://schemas.openxmlformats.org/officeDocument/2006/relationships/chart" Target="../charts/chart91.xml"/><Relationship Id="rId2" Type="http://schemas.openxmlformats.org/officeDocument/2006/relationships/chart" Target="../charts/chart87.xml"/><Relationship Id="rId1" Type="http://schemas.openxmlformats.org/officeDocument/2006/relationships/slideLayout" Target="../slideLayouts/slideLayout4.xml"/><Relationship Id="rId6" Type="http://schemas.openxmlformats.org/officeDocument/2006/relationships/chart" Target="../charts/chart90.xml"/><Relationship Id="rId5" Type="http://schemas.openxmlformats.org/officeDocument/2006/relationships/chart" Target="../charts/chart89.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chart" Target="../charts/chart93.xml"/><Relationship Id="rId1" Type="http://schemas.openxmlformats.org/officeDocument/2006/relationships/slideLayout" Target="../slideLayouts/slideLayout4.xml"/><Relationship Id="rId6" Type="http://schemas.openxmlformats.org/officeDocument/2006/relationships/chart" Target="../charts/chart97.xml"/><Relationship Id="rId5" Type="http://schemas.openxmlformats.org/officeDocument/2006/relationships/chart" Target="../charts/chart96.xml"/><Relationship Id="rId4" Type="http://schemas.openxmlformats.org/officeDocument/2006/relationships/chart" Target="../charts/chart95.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gif"/><Relationship Id="rId1" Type="http://schemas.openxmlformats.org/officeDocument/2006/relationships/slideLayout" Target="../slideLayouts/slideLayout4.xml"/><Relationship Id="rId4" Type="http://schemas.openxmlformats.org/officeDocument/2006/relationships/image" Target="../media/image94.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gif"/><Relationship Id="rId1" Type="http://schemas.openxmlformats.org/officeDocument/2006/relationships/slideLayout" Target="../slideLayouts/slideLayout4.xml"/><Relationship Id="rId4" Type="http://schemas.openxmlformats.org/officeDocument/2006/relationships/image" Target="../media/image97.gif"/></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44.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03.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2781" y="0"/>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9505322" y="5685026"/>
            <a:ext cx="5625900" cy="1369415"/>
            <a:chOff x="7571229" y="5726504"/>
            <a:chExt cx="5625900"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782425" y="6076779"/>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828713403"/>
              </p:ext>
            </p:extLst>
          </p:nvPr>
        </p:nvGraphicFramePr>
        <p:xfrm>
          <a:off x="992253" y="157884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FFC000"/>
                      </a:solidFill>
                      <a:prstDash val="solid"/>
                      <a:round/>
                      <a:headEnd type="none" w="med" len="med"/>
                      <a:tailEnd type="none" w="med" len="med"/>
                    </a:lnL>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C00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680549462"/>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28575" cap="flat" cmpd="sng" algn="ctr">
                      <a:solidFill>
                        <a:srgbClr val="00206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28575" cap="flat" cmpd="sng" algn="ctr">
                      <a:noFill/>
                      <a:prstDash val="solid"/>
                      <a:round/>
                      <a:headEnd type="none" w="med" len="med"/>
                      <a:tailEnd type="none" w="med" len="med"/>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1231" y="3291795"/>
            <a:ext cx="770087" cy="770087"/>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186749" y="5708712"/>
            <a:ext cx="760779" cy="712534"/>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FFC00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1302890" y="1351624"/>
            <a:ext cx="3795020" cy="49803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ext uri="{D42A27DB-BD31-4B8C-83A1-F6EECF244321}">
                <p14:modId xmlns:p14="http://schemas.microsoft.com/office/powerpoint/2010/main" val="4231783198"/>
              </p:ext>
            </p:extLst>
          </p:nvPr>
        </p:nvGraphicFramePr>
        <p:xfrm>
          <a:off x="12322064" y="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07174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04588" y="1351624"/>
            <a:ext cx="3791623"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12659" y="1344725"/>
            <a:ext cx="2592363" cy="499411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手繪多邊形: 圖案 8">
            <a:extLst>
              <a:ext uri="{FF2B5EF4-FFF2-40B4-BE49-F238E27FC236}">
                <a16:creationId xmlns:a16="http://schemas.microsoft.com/office/drawing/2014/main" id="{4B0038EC-17D3-4102-8A15-CC97709FD402}"/>
              </a:ext>
            </a:extLst>
          </p:cNvPr>
          <p:cNvSpPr/>
          <p:nvPr/>
        </p:nvSpPr>
        <p:spPr>
          <a:xfrm>
            <a:off x="1144565" y="1351624"/>
            <a:ext cx="4541132" cy="5029137"/>
          </a:xfrm>
          <a:custGeom>
            <a:avLst/>
            <a:gdLst>
              <a:gd name="connsiteX0" fmla="*/ 2328250 w 4541132"/>
              <a:gd name="connsiteY0" fmla="*/ 1848775 h 5029137"/>
              <a:gd name="connsiteX1" fmla="*/ 2328250 w 4541132"/>
              <a:gd name="connsiteY1" fmla="*/ 3139414 h 5029137"/>
              <a:gd name="connsiteX2" fmla="*/ 3935684 w 4541132"/>
              <a:gd name="connsiteY2" fmla="*/ 3139414 h 5029137"/>
              <a:gd name="connsiteX3" fmla="*/ 3935684 w 4541132"/>
              <a:gd name="connsiteY3" fmla="*/ 1848775 h 5029137"/>
              <a:gd name="connsiteX4" fmla="*/ 0 w 4541132"/>
              <a:gd name="connsiteY4" fmla="*/ 0 h 5029137"/>
              <a:gd name="connsiteX5" fmla="*/ 4541132 w 4541132"/>
              <a:gd name="connsiteY5" fmla="*/ 0 h 5029137"/>
              <a:gd name="connsiteX6" fmla="*/ 4541132 w 4541132"/>
              <a:gd name="connsiteY6" fmla="*/ 5029137 h 5029137"/>
              <a:gd name="connsiteX7" fmla="*/ 0 w 4541132"/>
              <a:gd name="connsiteY7" fmla="*/ 5029137 h 502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1132" h="5029137">
                <a:moveTo>
                  <a:pt x="2328250" y="1848775"/>
                </a:moveTo>
                <a:lnTo>
                  <a:pt x="2328250" y="3139414"/>
                </a:lnTo>
                <a:lnTo>
                  <a:pt x="3935684" y="3139414"/>
                </a:lnTo>
                <a:lnTo>
                  <a:pt x="3935684" y="1848775"/>
                </a:lnTo>
                <a:close/>
                <a:moveTo>
                  <a:pt x="0" y="0"/>
                </a:moveTo>
                <a:lnTo>
                  <a:pt x="4541132" y="0"/>
                </a:lnTo>
                <a:lnTo>
                  <a:pt x="4541132" y="5029137"/>
                </a:lnTo>
                <a:lnTo>
                  <a:pt x="0" y="5029137"/>
                </a:lnTo>
                <a:close/>
              </a:path>
            </a:pathLst>
          </a:cu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7721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2483959796"/>
              </p:ext>
            </p:extLst>
          </p:nvPr>
        </p:nvGraphicFramePr>
        <p:xfrm>
          <a:off x="12311950" y="0"/>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0" name="TextBox 5">
            <a:extLst>
              <a:ext uri="{FF2B5EF4-FFF2-40B4-BE49-F238E27FC236}">
                <a16:creationId xmlns:a16="http://schemas.microsoft.com/office/drawing/2014/main" id="{1800265D-2526-41E8-AD81-5B3627E00294}"/>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129598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4" name="TextBox 5">
            <a:extLst>
              <a:ext uri="{FF2B5EF4-FFF2-40B4-BE49-F238E27FC236}">
                <a16:creationId xmlns:a16="http://schemas.microsoft.com/office/drawing/2014/main" id="{D8E140B1-19BC-4626-86AA-F0BAD053682D}"/>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4" name="TextBox 5">
            <a:extLst>
              <a:ext uri="{FF2B5EF4-FFF2-40B4-BE49-F238E27FC236}">
                <a16:creationId xmlns:a16="http://schemas.microsoft.com/office/drawing/2014/main" id="{971AE0A1-0950-4F97-97F3-F2E1BD3A0869}"/>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0" name="TextBox 5">
            <a:extLst>
              <a:ext uri="{FF2B5EF4-FFF2-40B4-BE49-F238E27FC236}">
                <a16:creationId xmlns:a16="http://schemas.microsoft.com/office/drawing/2014/main" id="{36215E19-6CF3-43AF-A01B-9C62D83CA6AD}"/>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
        <p:nvSpPr>
          <p:cNvPr id="9" name="TextBox 5">
            <a:extLst>
              <a:ext uri="{FF2B5EF4-FFF2-40B4-BE49-F238E27FC236}">
                <a16:creationId xmlns:a16="http://schemas.microsoft.com/office/drawing/2014/main" id="{0F89FD5C-3ED2-435D-9FC1-F656ED845FEA}"/>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BCD encode on each feature group</a:t>
            </a:r>
          </a:p>
        </p:txBody>
      </p:sp>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-problem definition</a:t>
            </a:r>
            <a:endParaRPr lang="zh-TW" altLang="en-US" i="1" dirty="0">
              <a:latin typeface="Nunito Light" panose="00000400000000000000" pitchFamily="2" charset="0"/>
            </a:endParaRPr>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1" y="1690688"/>
                <a:ext cx="4286458" cy="1694310"/>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The main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would perform better in the classification task.</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1" y="1690688"/>
                <a:ext cx="4286458" cy="1694310"/>
              </a:xfrm>
              <a:prstGeom prst="rect">
                <a:avLst/>
              </a:prstGeom>
              <a:blipFill>
                <a:blip r:embed="rId3"/>
                <a:stretch>
                  <a:fillRect l="-3414" r="-3983" b="-79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509718682"/>
                  </p:ext>
                </p:extLst>
              </p:nvPr>
            </p:nvGraphicFramePr>
            <p:xfrm>
              <a:off x="5606980" y="1819007"/>
              <a:ext cx="5817995" cy="3803648"/>
            </p:xfrm>
            <a:graphic>
              <a:graphicData uri="http://schemas.openxmlformats.org/drawingml/2006/table">
                <a:tbl>
                  <a:tblPr firstRow="1" bandRow="1">
                    <a:tableStyleId>{5C22544A-7EE6-4342-B048-85BDC9FD1C3A}</a:tableStyleId>
                  </a:tblPr>
                  <a:tblGrid>
                    <a:gridCol w="1801611">
                      <a:extLst>
                        <a:ext uri="{9D8B030D-6E8A-4147-A177-3AD203B41FA5}">
                          <a16:colId xmlns:a16="http://schemas.microsoft.com/office/drawing/2014/main" val="4077551756"/>
                        </a:ext>
                      </a:extLst>
                    </a:gridCol>
                    <a:gridCol w="4016384">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𝑋</m:t>
                                    </m:r>
                                  </m:e>
                                  <m:sub>
                                    <m:r>
                                      <a:rPr lang="en-US" altLang="zh-TW" sz="1800" i="1" kern="1200">
                                        <a:solidFill>
                                          <a:schemeClr val="dk1"/>
                                        </a:solidFill>
                                        <a:effectLst/>
                                        <a:latin typeface="Cambria Math" panose="02040503050406030204" pitchFamily="18" charset="0"/>
                                        <a:ea typeface="+mn-ea"/>
                                        <a:cs typeface="+mn-cs"/>
                                      </a:rPr>
                                      <m:t>𝑖</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effectLst/>
                              <a:ea typeface="標楷體" panose="03000509000000000000" pitchFamily="65" charset="-120"/>
                              <a:cs typeface="Arial" panose="020B0604020202020204" pitchFamily="34" charset="0"/>
                            </a:rPr>
                            <a:t>The </a:t>
                          </a:r>
                          <a14:m>
                            <m:oMath xmlns:m="http://schemas.openxmlformats.org/officeDocument/2006/math">
                              <m:sSup>
                                <m:sSupPr>
                                  <m:ctrlP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ctrlPr>
                                </m:sSupPr>
                                <m:e>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𝑖</m:t>
                                  </m:r>
                                </m:e>
                                <m:sup>
                                  <m:r>
                                    <a:rPr lang="en-US" altLang="zh-TW" sz="1400" b="0" i="1" smtClean="0">
                                      <a:effectLst/>
                                      <a:latin typeface="Cambria Math" panose="02040503050406030204" pitchFamily="18" charset="0"/>
                                      <a:ea typeface="標楷體" panose="03000509000000000000" pitchFamily="65" charset="-120"/>
                                      <a:cs typeface="Arial" panose="020B0604020202020204" pitchFamily="34" charset="0"/>
                                    </a:rPr>
                                    <m:t>𝑡h</m:t>
                                  </m:r>
                                </m:sup>
                              </m:sSup>
                              <m:r>
                                <a:rPr lang="en-US" altLang="zh-TW" sz="1400" b="0" i="1" smtClean="0">
                                  <a:effectLst/>
                                  <a:latin typeface="Cambria Math" panose="02040503050406030204" pitchFamily="18" charset="0"/>
                                  <a:ea typeface="標楷體" panose="03000509000000000000" pitchFamily="65" charset="-120"/>
                                  <a:cs typeface="Arial" panose="020B0604020202020204" pitchFamily="34" charset="0"/>
                                </a:rPr>
                                <m:t> </m:t>
                              </m:r>
                            </m:oMath>
                          </a14:m>
                          <a:r>
                            <a:rPr lang="en-US" altLang="zh-TW" sz="1400" dirty="0"/>
                            <a:t> feature of Binary</a:t>
                          </a:r>
                          <a:r>
                            <a:rPr lang="en-US" altLang="zh-TW" sz="1400" baseline="0" dirty="0"/>
                            <a:t> data </a:t>
                          </a:r>
                          <a14:m>
                            <m:oMath xmlns:m="http://schemas.openxmlformats.org/officeDocument/2006/math">
                              <m:r>
                                <a:rPr lang="en-US" altLang="zh-TW" sz="1400" i="1" kern="1200" smtClean="0">
                                  <a:solidFill>
                                    <a:schemeClr val="dk1"/>
                                  </a:solidFill>
                                  <a:effectLst/>
                                  <a:latin typeface="Cambria Math" panose="02040503050406030204" pitchFamily="18" charset="0"/>
                                  <a:ea typeface="+mn-ea"/>
                                  <a:cs typeface="+mn-cs"/>
                                </a:rPr>
                                <m:t>𝑋</m:t>
                              </m:r>
                            </m:oMath>
                          </a14:m>
                          <a:r>
                            <a:rPr lang="en-US" altLang="zh-TW" sz="1400" baseline="0" dirty="0"/>
                            <a:t>, </a:t>
                          </a:r>
                          <a14:m>
                            <m:oMath xmlns:m="http://schemas.openxmlformats.org/officeDocument/2006/math">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0≤</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𝑖</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𝑛</m:t>
                              </m:r>
                            </m:oMath>
                          </a14:m>
                          <a:r>
                            <a:rPr lang="zh-TW" altLang="en-US" sz="1400" dirty="0"/>
                            <a:t> </a:t>
                          </a:r>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Cambria Math" panose="02040503050406030204" pitchFamily="18" charset="0"/>
                                    <a:ea typeface="+mn-ea"/>
                                    <a:cs typeface="+mn-cs"/>
                                  </a:rPr>
                                  <m:t>𝑔</m:t>
                                </m:r>
                                <m:r>
                                  <a:rPr lang="en-US" altLang="zh-TW" sz="1800" kern="1200">
                                    <a:solidFill>
                                      <a:schemeClr val="dk1"/>
                                    </a:solidFill>
                                    <a:effectLst/>
                                    <a:latin typeface="Cambria Math" panose="02040503050406030204" pitchFamily="18" charset="0"/>
                                    <a:ea typeface="+mn-ea"/>
                                    <a:cs typeface="+mn-cs"/>
                                  </a:rPr>
                                  <m:t>(</m:t>
                                </m:r>
                                <m:r>
                                  <a:rPr lang="en-US" altLang="zh-TW" sz="1800" i="1" kern="1200">
                                    <a:solidFill>
                                      <a:schemeClr val="dk1"/>
                                    </a:solidFill>
                                    <a:effectLst/>
                                    <a:latin typeface="Cambria Math" panose="02040503050406030204" pitchFamily="18" charset="0"/>
                                    <a:ea typeface="+mn-ea"/>
                                    <a:cs typeface="+mn-cs"/>
                                  </a:rPr>
                                  <m:t>𝑋</m:t>
                                </m:r>
                                <m:r>
                                  <a:rPr lang="en-US" altLang="zh-TW" sz="1800" kern="1200">
                                    <a:solidFill>
                                      <a:schemeClr val="dk1"/>
                                    </a:solidFill>
                                    <a:effectLst/>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Clustering</a:t>
                          </a:r>
                          <a:r>
                            <a:rPr lang="en-US" altLang="zh-TW" sz="1400" baseline="0" dirty="0"/>
                            <a:t> </a:t>
                          </a:r>
                          <a:r>
                            <a:rPr lang="en-US" altLang="zh-TW" sz="1400" dirty="0"/>
                            <a:t>methods</a:t>
                          </a:r>
                          <a:r>
                            <a:rPr lang="en-US" altLang="zh-TW" sz="1400" baseline="0" dirty="0"/>
                            <a:t> for</a:t>
                          </a:r>
                          <a:r>
                            <a:rPr lang="en-US" altLang="zh-TW" sz="1400" dirty="0"/>
                            <a:t> </a:t>
                          </a:r>
                          <a14:m>
                            <m:oMath xmlns:m="http://schemas.openxmlformats.org/officeDocument/2006/math">
                              <m:r>
                                <a:rPr lang="en-US" altLang="zh-TW" sz="1400" i="1" kern="1200" smtClean="0">
                                  <a:solidFill>
                                    <a:schemeClr val="dk1"/>
                                  </a:solidFill>
                                  <a:effectLst/>
                                  <a:latin typeface="Cambria Math" panose="02040503050406030204" pitchFamily="18" charset="0"/>
                                  <a:ea typeface="+mn-ea"/>
                                  <a:cs typeface="+mn-cs"/>
                                </a:rPr>
                                <m:t>𝑋</m:t>
                              </m:r>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The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clustered</a:t>
                          </a:r>
                          <a:r>
                            <a:rPr lang="en-US" altLang="zh-TW" sz="1400" baseline="0" dirty="0"/>
                            <a:t> </a:t>
                          </a:r>
                          <a:r>
                            <a:rPr lang="en-US" altLang="zh-TW" sz="1400" dirty="0"/>
                            <a:t>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Cambria Math" panose="02040503050406030204" pitchFamily="18" charset="0"/>
                                    <a:ea typeface="+mn-ea"/>
                                    <a:cs typeface="+mn-cs"/>
                                  </a:rPr>
                                  <m:t>𝑠</m:t>
                                </m:r>
                                <m:r>
                                  <a:rPr lang="en-US" altLang="zh-TW" sz="1800" kern="1200">
                                    <a:solidFill>
                                      <a:schemeClr val="dk1"/>
                                    </a:solidFill>
                                    <a:effectLst/>
                                    <a:latin typeface="Cambria Math" panose="02040503050406030204" pitchFamily="18" charset="0"/>
                                    <a:ea typeface="+mn-ea"/>
                                    <a:cs typeface="+mn-cs"/>
                                  </a:rPr>
                                  <m:t>(</m:t>
                                </m:r>
                                <m:sSub>
                                  <m:sSubPr>
                                    <m:ctrlPr>
                                      <a:rPr lang="zh-TW" altLang="zh-TW" sz="1800" i="1" kern="120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𝐺</m:t>
                                    </m:r>
                                  </m:e>
                                  <m:sub>
                                    <m:r>
                                      <a:rPr lang="en-US" altLang="zh-TW" sz="1800" i="1" kern="1200">
                                        <a:solidFill>
                                          <a:schemeClr val="dk1"/>
                                        </a:solidFill>
                                        <a:effectLst/>
                                        <a:latin typeface="Cambria Math" panose="02040503050406030204" pitchFamily="18" charset="0"/>
                                        <a:ea typeface="+mn-ea"/>
                                        <a:cs typeface="+mn-cs"/>
                                      </a:rPr>
                                      <m:t>𝑗</m:t>
                                    </m:r>
                                  </m:sub>
                                </m:sSub>
                                <m:r>
                                  <a:rPr lang="en-US" altLang="zh-TW" sz="1800" kern="1200">
                                    <a:solidFill>
                                      <a:schemeClr val="dk1"/>
                                    </a:solidFill>
                                    <a:effectLst/>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Sequencing</a:t>
                          </a:r>
                          <a:r>
                            <a:rPr lang="en-US" altLang="zh-TW" sz="1400" baseline="0" dirty="0"/>
                            <a:t> </a:t>
                          </a:r>
                          <a:r>
                            <a:rPr lang="en-US" altLang="zh-TW" sz="1400" dirty="0"/>
                            <a:t>methods</a:t>
                          </a:r>
                          <a:r>
                            <a:rPr lang="en-US" altLang="zh-TW" sz="1400" baseline="0" dirty="0"/>
                            <a:t> for </a:t>
                          </a:r>
                          <a14:m>
                            <m:oMath xmlns:m="http://schemas.openxmlformats.org/officeDocument/2006/math">
                              <m:sSub>
                                <m:sSubPr>
                                  <m:ctrlPr>
                                    <a:rPr lang="zh-TW" altLang="zh-TW" sz="1400" i="1" kern="1200" smtClean="0">
                                      <a:solidFill>
                                        <a:schemeClr val="dk1"/>
                                      </a:solidFill>
                                      <a:effectLst/>
                                      <a:latin typeface="Cambria Math" panose="02040503050406030204" pitchFamily="18" charset="0"/>
                                      <a:ea typeface="+mn-ea"/>
                                      <a:cs typeface="+mn-cs"/>
                                    </a:rPr>
                                  </m:ctrlPr>
                                </m:sSubPr>
                                <m:e>
                                  <m:r>
                                    <a:rPr lang="en-US" altLang="zh-TW" sz="1400" i="1" kern="1200">
                                      <a:solidFill>
                                        <a:schemeClr val="dk1"/>
                                      </a:solidFill>
                                      <a:effectLst/>
                                      <a:latin typeface="Cambria Math" panose="02040503050406030204" pitchFamily="18" charset="0"/>
                                      <a:ea typeface="+mn-ea"/>
                                      <a:cs typeface="+mn-cs"/>
                                    </a:rPr>
                                    <m:t>𝐺</m:t>
                                  </m:r>
                                </m:e>
                                <m:sub>
                                  <m:r>
                                    <a:rPr lang="en-US" altLang="zh-TW" sz="1400" i="1" kern="1200">
                                      <a:solidFill>
                                        <a:schemeClr val="dk1"/>
                                      </a:solidFill>
                                      <a:effectLst/>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𝑆</m:t>
                                    </m:r>
                                  </m:e>
                                  <m:sub>
                                    <m:r>
                                      <a:rPr lang="en-US" altLang="zh-TW" sz="1800" i="1" kern="1200">
                                        <a:solidFill>
                                          <a:schemeClr val="dk1"/>
                                        </a:solidFill>
                                        <a:effectLst/>
                                        <a:latin typeface="Cambria Math" panose="02040503050406030204" pitchFamily="18" charset="0"/>
                                        <a:ea typeface="+mn-ea"/>
                                        <a:cs typeface="+mn-cs"/>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Sequenced features</a:t>
                          </a:r>
                          <a:r>
                            <a:rPr lang="en-US" altLang="zh-TW" sz="1400" baseline="0" dirty="0"/>
                            <a:t> </a:t>
                          </a:r>
                          <a:r>
                            <a:rPr lang="en-US" altLang="zh-TW" sz="1400" dirty="0"/>
                            <a:t>of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Cambria Math" panose="02040503050406030204" pitchFamily="18" charset="0"/>
                                    <a:ea typeface="+mn-ea"/>
                                    <a:cs typeface="+mn-cs"/>
                                  </a:rPr>
                                  <m:t>𝐵𝐶𝐷</m:t>
                                </m:r>
                                <m:r>
                                  <a:rPr lang="en-US" altLang="zh-TW" sz="1800" kern="1200">
                                    <a:solidFill>
                                      <a:schemeClr val="dk1"/>
                                    </a:solidFill>
                                    <a:effectLst/>
                                    <a:latin typeface="Cambria Math" panose="02040503050406030204" pitchFamily="18" charset="0"/>
                                    <a:ea typeface="+mn-ea"/>
                                    <a:cs typeface="+mn-cs"/>
                                  </a:rPr>
                                  <m:t>(</m:t>
                                </m:r>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𝑆</m:t>
                                    </m:r>
                                  </m:e>
                                  <m:sub>
                                    <m:r>
                                      <a:rPr lang="en-US" altLang="zh-TW" sz="1800" i="1" kern="1200">
                                        <a:solidFill>
                                          <a:schemeClr val="dk1"/>
                                        </a:solidFill>
                                        <a:effectLst/>
                                        <a:latin typeface="Cambria Math" panose="02040503050406030204" pitchFamily="18" charset="0"/>
                                        <a:ea typeface="+mn-ea"/>
                                        <a:cs typeface="+mn-cs"/>
                                      </a:rPr>
                                      <m:t>𝑗</m:t>
                                    </m:r>
                                  </m:sub>
                                </m:sSub>
                                <m:r>
                                  <a:rPr lang="en-US" altLang="zh-TW" sz="1800" kern="1200">
                                    <a:solidFill>
                                      <a:schemeClr val="dk1"/>
                                    </a:solidFill>
                                    <a:effectLst/>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code of </a:t>
                          </a:r>
                          <a14:m>
                            <m:oMath xmlns:m="http://schemas.openxmlformats.org/officeDocument/2006/math">
                              <m:sSub>
                                <m:sSubPr>
                                  <m:ctrlPr>
                                    <a:rPr lang="zh-TW" altLang="zh-TW" sz="1400" i="1" kern="1200" smtClean="0">
                                      <a:solidFill>
                                        <a:schemeClr val="dk1"/>
                                      </a:solidFill>
                                      <a:effectLst/>
                                      <a:latin typeface="Cambria Math" panose="02040503050406030204" pitchFamily="18" charset="0"/>
                                      <a:ea typeface="+mn-ea"/>
                                      <a:cs typeface="+mn-cs"/>
                                    </a:rPr>
                                  </m:ctrlPr>
                                </m:sSubPr>
                                <m:e>
                                  <m:r>
                                    <a:rPr lang="en-US" altLang="zh-TW" sz="1400" i="1" kern="1200">
                                      <a:solidFill>
                                        <a:schemeClr val="dk1"/>
                                      </a:solidFill>
                                      <a:effectLst/>
                                      <a:latin typeface="Cambria Math" panose="02040503050406030204" pitchFamily="18" charset="0"/>
                                      <a:ea typeface="+mn-ea"/>
                                      <a:cs typeface="+mn-cs"/>
                                    </a:rPr>
                                    <m:t>𝑆</m:t>
                                  </m:r>
                                </m:e>
                                <m:sub>
                                  <m:r>
                                    <a:rPr lang="en-US" altLang="zh-TW" sz="1400" i="1" kern="1200">
                                      <a:solidFill>
                                        <a:schemeClr val="dk1"/>
                                      </a:solidFill>
                                      <a:effectLst/>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𝑌</m:t>
                                    </m:r>
                                  </m:e>
                                  <m:sub>
                                    <m:r>
                                      <a:rPr lang="en-US" altLang="zh-TW" sz="1800" i="1" kern="1200">
                                        <a:solidFill>
                                          <a:schemeClr val="dk1"/>
                                        </a:solidFill>
                                        <a:effectLst/>
                                        <a:latin typeface="Cambria Math" panose="02040503050406030204" pitchFamily="18" charset="0"/>
                                        <a:ea typeface="+mn-ea"/>
                                        <a:cs typeface="+mn-cs"/>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400" dirty="0"/>
                            <a:t>The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of encoded numerical data</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509718682"/>
                  </p:ext>
                </p:extLst>
              </p:nvPr>
            </p:nvGraphicFramePr>
            <p:xfrm>
              <a:off x="5606980" y="1819007"/>
              <a:ext cx="5817995" cy="3803648"/>
            </p:xfrm>
            <a:graphic>
              <a:graphicData uri="http://schemas.openxmlformats.org/drawingml/2006/table">
                <a:tbl>
                  <a:tblPr firstRow="1" bandRow="1">
                    <a:tableStyleId>{5C22544A-7EE6-4342-B048-85BDC9FD1C3A}</a:tableStyleId>
                  </a:tblPr>
                  <a:tblGrid>
                    <a:gridCol w="1801611">
                      <a:extLst>
                        <a:ext uri="{9D8B030D-6E8A-4147-A177-3AD203B41FA5}">
                          <a16:colId xmlns:a16="http://schemas.microsoft.com/office/drawing/2014/main" val="4077551756"/>
                        </a:ext>
                      </a:extLst>
                    </a:gridCol>
                    <a:gridCol w="4016384">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338" t="-101282" r="-223649"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5000" t="-101282" r="-303"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201282" r="-223649"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201282" r="-303"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297468" r="-223649"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297468" r="-303"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402564" r="-223649"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402564" r="-303"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502564" r="-223649"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502564" r="-303"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602564" r="-223649"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602564" r="-303"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338" t="-702564" r="-223649"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5000" t="-702564" r="-303"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7167" y="1501055"/>
            <a:ext cx="6037665" cy="4795921"/>
          </a:xfrm>
          <a:prstGeom prst="rect">
            <a:avLst/>
          </a:prstGeom>
        </p:spPr>
      </p:pic>
      <p:pic>
        <p:nvPicPr>
          <p:cNvPr id="29" name="圖片 28">
            <a:extLst>
              <a:ext uri="{FF2B5EF4-FFF2-40B4-BE49-F238E27FC236}">
                <a16:creationId xmlns:a16="http://schemas.microsoft.com/office/drawing/2014/main" id="{B5770749-B4EE-423D-854E-511564844162}"/>
              </a:ext>
            </a:extLst>
          </p:cNvPr>
          <p:cNvPicPr>
            <a:picLocks noChangeAspect="1"/>
          </p:cNvPicPr>
          <p:nvPr/>
        </p:nvPicPr>
        <p:blipFill>
          <a:blip r:embed="rId7"/>
          <a:stretch>
            <a:fillRect/>
          </a:stretch>
        </p:blipFill>
        <p:spPr>
          <a:xfrm>
            <a:off x="1078603" y="1685635"/>
            <a:ext cx="1111217" cy="1325563"/>
          </a:xfrm>
          <a:prstGeom prst="rect">
            <a:avLst/>
          </a:prstGeom>
        </p:spPr>
      </p:pic>
      <p:pic>
        <p:nvPicPr>
          <p:cNvPr id="30" name="圖片 29">
            <a:extLst>
              <a:ext uri="{FF2B5EF4-FFF2-40B4-BE49-F238E27FC236}">
                <a16:creationId xmlns:a16="http://schemas.microsoft.com/office/drawing/2014/main" id="{4C55EACA-0D33-4D38-BE3D-41534BFBCB9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84693" y="4681247"/>
            <a:ext cx="1299036" cy="1299036"/>
          </a:xfrm>
          <a:prstGeom prst="rect">
            <a:avLst/>
          </a:prstGeom>
        </p:spPr>
      </p:pic>
      <p:pic>
        <p:nvPicPr>
          <p:cNvPr id="7" name="圖片 6">
            <a:extLst>
              <a:ext uri="{FF2B5EF4-FFF2-40B4-BE49-F238E27FC236}">
                <a16:creationId xmlns:a16="http://schemas.microsoft.com/office/drawing/2014/main" id="{0BB23A39-0117-4B84-BADA-C1AAC810340F}"/>
              </a:ext>
            </a:extLst>
          </p:cNvPr>
          <p:cNvPicPr>
            <a:picLocks noChangeAspect="1"/>
          </p:cNvPicPr>
          <p:nvPr/>
        </p:nvPicPr>
        <p:blipFill>
          <a:blip r:embed="rId9"/>
          <a:stretch>
            <a:fillRect/>
          </a:stretch>
        </p:blipFill>
        <p:spPr>
          <a:xfrm>
            <a:off x="10206256" y="1718416"/>
            <a:ext cx="1260000" cy="1260000"/>
          </a:xfrm>
          <a:prstGeom prst="rect">
            <a:avLst/>
          </a:prstGeom>
        </p:spPr>
      </p:pic>
      <p:pic>
        <p:nvPicPr>
          <p:cNvPr id="1026" name="Picture 2" descr="https://upload.wikimedia.org/wikipedia/commons/thumb/9/90/Twemoji_1f600.svg/220px-Twemoji_1f600.svg.png">
            <a:extLst>
              <a:ext uri="{FF2B5EF4-FFF2-40B4-BE49-F238E27FC236}">
                <a16:creationId xmlns:a16="http://schemas.microsoft.com/office/drawing/2014/main" id="{EA71EF8B-029F-4C27-9C71-0F10D918A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0256" y="4681247"/>
            <a:ext cx="1332000" cy="1332000"/>
          </a:xfrm>
          <a:prstGeom prst="rect">
            <a:avLst/>
          </a:prstGeom>
          <a:noFill/>
          <a:extLst>
            <a:ext uri="{909E8E84-426E-40DD-AFC4-6F175D3DCCD1}">
              <a14:hiddenFill xmlns:a14="http://schemas.microsoft.com/office/drawing/2010/main">
                <a:solidFill>
                  <a:srgbClr val="FFFFFF"/>
                </a:solidFill>
              </a14:hiddenFill>
            </a:ext>
          </a:extLst>
        </p:spPr>
      </p:pic>
      <p:sp>
        <p:nvSpPr>
          <p:cNvPr id="19" name="標題 1">
            <a:extLst>
              <a:ext uri="{FF2B5EF4-FFF2-40B4-BE49-F238E27FC236}">
                <a16:creationId xmlns:a16="http://schemas.microsoft.com/office/drawing/2014/main" id="{AA572A14-72F1-450C-A35D-5D483FF165FF}"/>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health check</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42483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chemeClr val="accent4">
                    <a:lumMod val="60000"/>
                    <a:lumOff val="40000"/>
                  </a:schemeClr>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169825"/>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 &amp; Future Work</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3184813819"/>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samples,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6"/>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1606585408"/>
              </p:ext>
            </p:extLst>
          </p:nvPr>
        </p:nvGraphicFramePr>
        <p:xfrm>
          <a:off x="-6103151" y="2407701"/>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L w="38100" cap="flat" cmpd="sng" algn="ctr">
                      <a:solidFill>
                        <a:srgbClr val="1F497D"/>
                      </a:solidFill>
                      <a:prstDash val="solid"/>
                      <a:round/>
                      <a:headEnd type="none" w="med" len="med"/>
                      <a:tailEnd type="none" w="med" len="med"/>
                    </a:lnL>
                    <a:lnR w="38100" cap="flat" cmpd="sng" algn="ctr">
                      <a:solidFill>
                        <a:srgbClr val="1F497D"/>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L w="38100" cap="flat" cmpd="sng" algn="ctr">
                      <a:solidFill>
                        <a:srgbClr val="1F497D"/>
                      </a:solidFill>
                      <a:prstDash val="solid"/>
                      <a:round/>
                      <a:headEnd type="none" w="med" len="med"/>
                      <a:tailEnd type="none" w="med" len="med"/>
                    </a:lnL>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R w="381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38100" cap="flat" cmpd="sng" algn="ctr">
                      <a:solidFill>
                        <a:srgbClr val="1F497D"/>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38100" cap="flat" cmpd="sng" algn="ctr">
                      <a:solidFill>
                        <a:srgbClr val="1F497D"/>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264179017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L w="38100" cap="flat" cmpd="sng" algn="ctr">
                      <a:solidFill>
                        <a:srgbClr val="C47660"/>
                      </a:solidFill>
                      <a:prstDash val="solid"/>
                      <a:round/>
                      <a:headEnd type="none" w="med" len="med"/>
                      <a:tailEnd type="none" w="med" len="med"/>
                    </a:lnL>
                    <a:lnR w="38100" cap="flat" cmpd="sng" algn="ctr">
                      <a:solidFill>
                        <a:srgbClr val="C47660"/>
                      </a:solidFill>
                      <a:prstDash val="solid"/>
                      <a:round/>
                      <a:headEnd type="none" w="med" len="med"/>
                      <a:tailEnd type="none" w="med" len="med"/>
                    </a:lnR>
                    <a:lnT w="38100" cap="flat" cmpd="sng" algn="ctr">
                      <a:solidFill>
                        <a:srgbClr val="C47660"/>
                      </a:solidFill>
                      <a:prstDash val="solid"/>
                      <a:round/>
                      <a:headEnd type="none" w="med" len="med"/>
                      <a:tailEnd type="none" w="med" len="med"/>
                    </a:lnT>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L w="38100" cap="flat" cmpd="sng" algn="ctr">
                      <a:solidFill>
                        <a:srgbClr val="C47660"/>
                      </a:solidFill>
                      <a:prstDash val="solid"/>
                      <a:round/>
                      <a:headEnd type="none" w="med" len="med"/>
                      <a:tailEnd type="none" w="med" len="med"/>
                    </a:lnL>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R w="38100" cap="flat" cmpd="sng" algn="ctr">
                      <a:solidFill>
                        <a:srgbClr val="C47660"/>
                      </a:solidFill>
                      <a:prstDash val="solid"/>
                      <a:round/>
                      <a:headEnd type="none" w="med" len="med"/>
                      <a:tailEnd type="none" w="med" len="med"/>
                    </a:ln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C47660"/>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C47660"/>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688294165"/>
              </p:ext>
            </p:extLst>
          </p:nvPr>
        </p:nvGraphicFramePr>
        <p:xfrm>
          <a:off x="-6103151" y="4674432"/>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L w="38100" cap="flat" cmpd="sng" algn="ctr">
                      <a:solidFill>
                        <a:srgbClr val="D79DA7"/>
                      </a:solidFill>
                      <a:prstDash val="solid"/>
                      <a:round/>
                      <a:headEnd type="none" w="med" len="med"/>
                      <a:tailEnd type="none" w="med" len="med"/>
                    </a:lnL>
                    <a:lnR w="38100" cap="flat" cmpd="sng" algn="ctr">
                      <a:solidFill>
                        <a:srgbClr val="D79DA7"/>
                      </a:solidFill>
                      <a:prstDash val="solid"/>
                      <a:round/>
                      <a:headEnd type="none" w="med" len="med"/>
                      <a:tailEnd type="none" w="med" len="med"/>
                    </a:lnR>
                    <a:lnT w="38100" cap="flat" cmpd="sng" algn="ctr">
                      <a:solidFill>
                        <a:srgbClr val="D79DA7"/>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L w="38100" cap="flat" cmpd="sng" algn="ctr">
                      <a:solidFill>
                        <a:srgbClr val="D79DA7"/>
                      </a:solidFill>
                      <a:prstDash val="solid"/>
                      <a:round/>
                      <a:headEnd type="none" w="med" len="med"/>
                      <a:tailEnd type="none" w="med" len="med"/>
                    </a:lnL>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R w="38100" cap="flat" cmpd="sng" algn="ctr">
                      <a:solidFill>
                        <a:srgbClr val="D79DA7"/>
                      </a:solidFill>
                      <a:prstDash val="solid"/>
                      <a:round/>
                      <a:headEnd type="none" w="med" len="med"/>
                      <a:tailEnd type="none" w="med" len="med"/>
                    </a:ln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79DA7"/>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79DA7"/>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3695399524"/>
              </p:ext>
            </p:extLst>
          </p:nvPr>
        </p:nvGraphicFramePr>
        <p:xfrm>
          <a:off x="-6103153" y="5804307"/>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L w="38100" cap="flat" cmpd="sng" algn="ctr">
                      <a:solidFill>
                        <a:srgbClr val="D6C9B9"/>
                      </a:solidFill>
                      <a:prstDash val="solid"/>
                      <a:round/>
                      <a:headEnd type="none" w="med" len="med"/>
                      <a:tailEnd type="none" w="med" len="med"/>
                    </a:lnL>
                    <a:lnR w="38100" cap="flat" cmpd="sng" algn="ctr">
                      <a:solidFill>
                        <a:srgbClr val="D6C9B9"/>
                      </a:solidFill>
                      <a:prstDash val="solid"/>
                      <a:round/>
                      <a:headEnd type="none" w="med" len="med"/>
                      <a:tailEnd type="none" w="med" len="med"/>
                    </a:lnR>
                    <a:lnT w="38100" cap="flat" cmpd="sng" algn="ctr">
                      <a:solidFill>
                        <a:srgbClr val="D6C9B9"/>
                      </a:solidFill>
                      <a:prstDash val="solid"/>
                      <a:round/>
                      <a:headEnd type="none" w="med" len="med"/>
                      <a:tailEnd type="none" w="med" len="med"/>
                    </a:lnT>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L w="38100" cap="flat" cmpd="sng" algn="ctr">
                      <a:solidFill>
                        <a:srgbClr val="D6C9B9"/>
                      </a:solidFill>
                      <a:prstDash val="solid"/>
                      <a:round/>
                      <a:headEnd type="none" w="med" len="med"/>
                      <a:tailEnd type="none" w="med" len="med"/>
                    </a:lnL>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R w="38100" cap="flat" cmpd="sng" algn="ctr">
                      <a:solidFill>
                        <a:srgbClr val="D6C9B9"/>
                      </a:solidFill>
                      <a:prstDash val="solid"/>
                      <a:round/>
                      <a:headEnd type="none" w="med" len="med"/>
                      <a:tailEnd type="none" w="med" len="med"/>
                    </a:ln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6C9B9"/>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6C9B9"/>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252" y="2959403"/>
            <a:ext cx="4242456" cy="3369926"/>
          </a:xfrm>
          <a:prstGeom prst="rect">
            <a:avLst/>
          </a:prstGeom>
        </p:spPr>
      </p:pic>
      <p:sp>
        <p:nvSpPr>
          <p:cNvPr id="7" name="矩形 6">
            <a:extLst>
              <a:ext uri="{FF2B5EF4-FFF2-40B4-BE49-F238E27FC236}">
                <a16:creationId xmlns:a16="http://schemas.microsoft.com/office/drawing/2014/main" id="{EA054DB6-1807-4813-899D-D6BFA1D177F6}"/>
              </a:ext>
            </a:extLst>
          </p:cNvPr>
          <p:cNvSpPr/>
          <p:nvPr/>
        </p:nvSpPr>
        <p:spPr>
          <a:xfrm>
            <a:off x="-4248150" y="781050"/>
            <a:ext cx="1390650" cy="457200"/>
          </a:xfrm>
          <a:prstGeom prst="rect">
            <a:avLst/>
          </a:prstGeom>
          <a:solidFill>
            <a:srgbClr val="D6C9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E7DA17C0-C264-4399-80E0-3812D03B5358}"/>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health check</a:t>
            </a:r>
            <a:endParaRPr lang="zh-TW" altLang="en-US" i="1" dirty="0">
              <a:solidFill>
                <a:srgbClr val="14365D"/>
              </a:solidFill>
              <a:latin typeface="Nunito Light" panose="00000400000000000000" pitchFamily="2" charset="0"/>
            </a:endParaRPr>
          </a:p>
        </p:txBody>
      </p:sp>
      <p:grpSp>
        <p:nvGrpSpPr>
          <p:cNvPr id="30" name="群組 29">
            <a:extLst>
              <a:ext uri="{FF2B5EF4-FFF2-40B4-BE49-F238E27FC236}">
                <a16:creationId xmlns:a16="http://schemas.microsoft.com/office/drawing/2014/main" id="{17E7C537-4907-4F81-AD2A-F905155EB436}"/>
              </a:ext>
            </a:extLst>
          </p:cNvPr>
          <p:cNvGrpSpPr/>
          <p:nvPr/>
        </p:nvGrpSpPr>
        <p:grpSpPr>
          <a:xfrm>
            <a:off x="6096000" y="1896787"/>
            <a:ext cx="5670000" cy="4824688"/>
            <a:chOff x="12342800" y="2019668"/>
            <a:chExt cx="5670000" cy="4824688"/>
          </a:xfrm>
        </p:grpSpPr>
        <p:graphicFrame>
          <p:nvGraphicFramePr>
            <p:cNvPr id="39" name="圖表 38">
              <a:extLst>
                <a:ext uri="{FF2B5EF4-FFF2-40B4-BE49-F238E27FC236}">
                  <a16:creationId xmlns:a16="http://schemas.microsoft.com/office/drawing/2014/main" id="{AD018486-0390-48E5-97F5-10A035D11CD5}"/>
                </a:ext>
              </a:extLst>
            </p:cNvPr>
            <p:cNvGraphicFramePr>
              <a:graphicFrameLocks/>
            </p:cNvGraphicFramePr>
            <p:nvPr>
              <p:extLst>
                <p:ext uri="{D42A27DB-BD31-4B8C-83A1-F6EECF244321}">
                  <p14:modId xmlns:p14="http://schemas.microsoft.com/office/powerpoint/2010/main" val="830864211"/>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0" name="圖表 39">
              <a:extLst>
                <a:ext uri="{FF2B5EF4-FFF2-40B4-BE49-F238E27FC236}">
                  <a16:creationId xmlns:a16="http://schemas.microsoft.com/office/drawing/2014/main" id="{AB809F7E-7B7B-4519-8202-AFF55B8B3B37}"/>
                </a:ext>
              </a:extLst>
            </p:cNvPr>
            <p:cNvGraphicFramePr>
              <a:graphicFrameLocks/>
            </p:cNvGraphicFramePr>
            <p:nvPr>
              <p:extLst>
                <p:ext uri="{D42A27DB-BD31-4B8C-83A1-F6EECF244321}">
                  <p14:modId xmlns:p14="http://schemas.microsoft.com/office/powerpoint/2010/main" val="3396216130"/>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1" name="圖表 40">
              <a:extLst>
                <a:ext uri="{FF2B5EF4-FFF2-40B4-BE49-F238E27FC236}">
                  <a16:creationId xmlns:a16="http://schemas.microsoft.com/office/drawing/2014/main" id="{08F52C0D-7A0D-40F4-84C8-26D81A9E81BF}"/>
                </a:ext>
              </a:extLst>
            </p:cNvPr>
            <p:cNvGraphicFramePr>
              <a:graphicFrameLocks/>
            </p:cNvGraphicFramePr>
            <p:nvPr>
              <p:extLst>
                <p:ext uri="{D42A27DB-BD31-4B8C-83A1-F6EECF244321}">
                  <p14:modId xmlns:p14="http://schemas.microsoft.com/office/powerpoint/2010/main" val="3717515366"/>
                </p:ext>
              </p:extLst>
            </p:nvPr>
          </p:nvGraphicFramePr>
          <p:xfrm>
            <a:off x="12342800" y="5044356"/>
            <a:ext cx="5670000" cy="1800000"/>
          </p:xfrm>
          <a:graphic>
            <a:graphicData uri="http://schemas.openxmlformats.org/drawingml/2006/chart">
              <c:chart xmlns:c="http://schemas.openxmlformats.org/drawingml/2006/chart" xmlns:r="http://schemas.openxmlformats.org/officeDocument/2006/relationships" r:id="rId11"/>
            </a:graphicData>
          </a:graphic>
        </p:graphicFrame>
      </p:grpSp>
    </p:spTree>
    <p:extLst>
      <p:ext uri="{BB962C8B-B14F-4D97-AF65-F5344CB8AC3E}">
        <p14:creationId xmlns:p14="http://schemas.microsoft.com/office/powerpoint/2010/main" val="21115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2911655126"/>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samples,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aphicFrame>
        <p:nvGraphicFramePr>
          <p:cNvPr id="28" name="表格 27">
            <a:extLst>
              <a:ext uri="{FF2B5EF4-FFF2-40B4-BE49-F238E27FC236}">
                <a16:creationId xmlns:a16="http://schemas.microsoft.com/office/drawing/2014/main" id="{DAA37DA6-08C0-461D-B3D9-6F492A95B69E}"/>
              </a:ext>
            </a:extLst>
          </p:cNvPr>
          <p:cNvGraphicFramePr>
            <a:graphicFrameLocks noGrp="1"/>
          </p:cNvGraphicFramePr>
          <p:nvPr>
            <p:extLst>
              <p:ext uri="{D42A27DB-BD31-4B8C-83A1-F6EECF244321}">
                <p14:modId xmlns:p14="http://schemas.microsoft.com/office/powerpoint/2010/main" val="16177279"/>
              </p:ext>
            </p:extLst>
          </p:nvPr>
        </p:nvGraphicFramePr>
        <p:xfrm>
          <a:off x="6096000" y="1945339"/>
          <a:ext cx="5670824" cy="4462661"/>
        </p:xfrm>
        <a:graphic>
          <a:graphicData uri="http://schemas.openxmlformats.org/drawingml/2006/table">
            <a:tbl>
              <a:tblPr firstRow="1" bandRow="1">
                <a:tableStyleId>{5C22544A-7EE6-4342-B048-85BDC9FD1C3A}</a:tableStyleId>
              </a:tblPr>
              <a:tblGrid>
                <a:gridCol w="1254984">
                  <a:extLst>
                    <a:ext uri="{9D8B030D-6E8A-4147-A177-3AD203B41FA5}">
                      <a16:colId xmlns:a16="http://schemas.microsoft.com/office/drawing/2014/main" val="2333138662"/>
                    </a:ext>
                  </a:extLst>
                </a:gridCol>
                <a:gridCol w="551980">
                  <a:extLst>
                    <a:ext uri="{9D8B030D-6E8A-4147-A177-3AD203B41FA5}">
                      <a16:colId xmlns:a16="http://schemas.microsoft.com/office/drawing/2014/main" val="3241235375"/>
                    </a:ext>
                  </a:extLst>
                </a:gridCol>
                <a:gridCol w="551980">
                  <a:extLst>
                    <a:ext uri="{9D8B030D-6E8A-4147-A177-3AD203B41FA5}">
                      <a16:colId xmlns:a16="http://schemas.microsoft.com/office/drawing/2014/main" val="743699616"/>
                    </a:ext>
                  </a:extLst>
                </a:gridCol>
                <a:gridCol w="551980">
                  <a:extLst>
                    <a:ext uri="{9D8B030D-6E8A-4147-A177-3AD203B41FA5}">
                      <a16:colId xmlns:a16="http://schemas.microsoft.com/office/drawing/2014/main" val="3684118160"/>
                    </a:ext>
                  </a:extLst>
                </a:gridCol>
                <a:gridCol w="551980">
                  <a:extLst>
                    <a:ext uri="{9D8B030D-6E8A-4147-A177-3AD203B41FA5}">
                      <a16:colId xmlns:a16="http://schemas.microsoft.com/office/drawing/2014/main" val="4006708059"/>
                    </a:ext>
                  </a:extLst>
                </a:gridCol>
                <a:gridCol w="551980">
                  <a:extLst>
                    <a:ext uri="{9D8B030D-6E8A-4147-A177-3AD203B41FA5}">
                      <a16:colId xmlns:a16="http://schemas.microsoft.com/office/drawing/2014/main" val="1686677295"/>
                    </a:ext>
                  </a:extLst>
                </a:gridCol>
                <a:gridCol w="551980">
                  <a:extLst>
                    <a:ext uri="{9D8B030D-6E8A-4147-A177-3AD203B41FA5}">
                      <a16:colId xmlns:a16="http://schemas.microsoft.com/office/drawing/2014/main" val="257053182"/>
                    </a:ext>
                  </a:extLst>
                </a:gridCol>
                <a:gridCol w="551980">
                  <a:extLst>
                    <a:ext uri="{9D8B030D-6E8A-4147-A177-3AD203B41FA5}">
                      <a16:colId xmlns:a16="http://schemas.microsoft.com/office/drawing/2014/main" val="745576855"/>
                    </a:ext>
                  </a:extLst>
                </a:gridCol>
                <a:gridCol w="551980">
                  <a:extLst>
                    <a:ext uri="{9D8B030D-6E8A-4147-A177-3AD203B41FA5}">
                      <a16:colId xmlns:a16="http://schemas.microsoft.com/office/drawing/2014/main" val="3447579049"/>
                    </a:ext>
                  </a:extLst>
                </a:gridCol>
              </a:tblGrid>
              <a:tr h="443213">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Animal</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Cow</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Cat</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Goat</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Dog</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Frog</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Blue</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Green</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4664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6"/>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nvGraphicFramePr>
        <p:xfrm>
          <a:off x="-6103151" y="2407701"/>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L w="38100" cap="flat" cmpd="sng" algn="ctr">
                      <a:solidFill>
                        <a:srgbClr val="1F497D"/>
                      </a:solidFill>
                      <a:prstDash val="solid"/>
                      <a:round/>
                      <a:headEnd type="none" w="med" len="med"/>
                      <a:tailEnd type="none" w="med" len="med"/>
                    </a:lnL>
                    <a:lnR w="38100" cap="flat" cmpd="sng" algn="ctr">
                      <a:solidFill>
                        <a:srgbClr val="1F497D"/>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L w="38100" cap="flat" cmpd="sng" algn="ctr">
                      <a:solidFill>
                        <a:srgbClr val="1F497D"/>
                      </a:solidFill>
                      <a:prstDash val="solid"/>
                      <a:round/>
                      <a:headEnd type="none" w="med" len="med"/>
                      <a:tailEnd type="none" w="med" len="med"/>
                    </a:lnL>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R w="381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38100" cap="flat" cmpd="sng" algn="ctr">
                      <a:solidFill>
                        <a:srgbClr val="1F497D"/>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38100" cap="flat" cmpd="sng" algn="ctr">
                      <a:solidFill>
                        <a:srgbClr val="1F497D"/>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L w="38100" cap="flat" cmpd="sng" algn="ctr">
                      <a:solidFill>
                        <a:srgbClr val="C47660"/>
                      </a:solidFill>
                      <a:prstDash val="solid"/>
                      <a:round/>
                      <a:headEnd type="none" w="med" len="med"/>
                      <a:tailEnd type="none" w="med" len="med"/>
                    </a:lnL>
                    <a:lnR w="38100" cap="flat" cmpd="sng" algn="ctr">
                      <a:solidFill>
                        <a:srgbClr val="C47660"/>
                      </a:solidFill>
                      <a:prstDash val="solid"/>
                      <a:round/>
                      <a:headEnd type="none" w="med" len="med"/>
                      <a:tailEnd type="none" w="med" len="med"/>
                    </a:lnR>
                    <a:lnT w="38100" cap="flat" cmpd="sng" algn="ctr">
                      <a:solidFill>
                        <a:srgbClr val="C47660"/>
                      </a:solidFill>
                      <a:prstDash val="solid"/>
                      <a:round/>
                      <a:headEnd type="none" w="med" len="med"/>
                      <a:tailEnd type="none" w="med" len="med"/>
                    </a:lnT>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L w="38100" cap="flat" cmpd="sng" algn="ctr">
                      <a:solidFill>
                        <a:srgbClr val="C47660"/>
                      </a:solidFill>
                      <a:prstDash val="solid"/>
                      <a:round/>
                      <a:headEnd type="none" w="med" len="med"/>
                      <a:tailEnd type="none" w="med" len="med"/>
                    </a:lnL>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R w="38100" cap="flat" cmpd="sng" algn="ctr">
                      <a:solidFill>
                        <a:srgbClr val="C47660"/>
                      </a:solidFill>
                      <a:prstDash val="solid"/>
                      <a:round/>
                      <a:headEnd type="none" w="med" len="med"/>
                      <a:tailEnd type="none" w="med" len="med"/>
                    </a:ln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C47660"/>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C47660"/>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nvGraphicFramePr>
        <p:xfrm>
          <a:off x="-6103151" y="4674432"/>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L w="38100" cap="flat" cmpd="sng" algn="ctr">
                      <a:solidFill>
                        <a:srgbClr val="D79DA7"/>
                      </a:solidFill>
                      <a:prstDash val="solid"/>
                      <a:round/>
                      <a:headEnd type="none" w="med" len="med"/>
                      <a:tailEnd type="none" w="med" len="med"/>
                    </a:lnL>
                    <a:lnR w="38100" cap="flat" cmpd="sng" algn="ctr">
                      <a:solidFill>
                        <a:srgbClr val="D79DA7"/>
                      </a:solidFill>
                      <a:prstDash val="solid"/>
                      <a:round/>
                      <a:headEnd type="none" w="med" len="med"/>
                      <a:tailEnd type="none" w="med" len="med"/>
                    </a:lnR>
                    <a:lnT w="38100" cap="flat" cmpd="sng" algn="ctr">
                      <a:solidFill>
                        <a:srgbClr val="D79DA7"/>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L w="38100" cap="flat" cmpd="sng" algn="ctr">
                      <a:solidFill>
                        <a:srgbClr val="D79DA7"/>
                      </a:solidFill>
                      <a:prstDash val="solid"/>
                      <a:round/>
                      <a:headEnd type="none" w="med" len="med"/>
                      <a:tailEnd type="none" w="med" len="med"/>
                    </a:lnL>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R w="38100" cap="flat" cmpd="sng" algn="ctr">
                      <a:solidFill>
                        <a:srgbClr val="D79DA7"/>
                      </a:solidFill>
                      <a:prstDash val="solid"/>
                      <a:round/>
                      <a:headEnd type="none" w="med" len="med"/>
                      <a:tailEnd type="none" w="med" len="med"/>
                    </a:ln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79DA7"/>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79DA7"/>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nvGraphicFramePr>
        <p:xfrm>
          <a:off x="-6103153" y="5804307"/>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L w="38100" cap="flat" cmpd="sng" algn="ctr">
                      <a:solidFill>
                        <a:srgbClr val="D6C9B9"/>
                      </a:solidFill>
                      <a:prstDash val="solid"/>
                      <a:round/>
                      <a:headEnd type="none" w="med" len="med"/>
                      <a:tailEnd type="none" w="med" len="med"/>
                    </a:lnL>
                    <a:lnR w="38100" cap="flat" cmpd="sng" algn="ctr">
                      <a:solidFill>
                        <a:srgbClr val="D6C9B9"/>
                      </a:solidFill>
                      <a:prstDash val="solid"/>
                      <a:round/>
                      <a:headEnd type="none" w="med" len="med"/>
                      <a:tailEnd type="none" w="med" len="med"/>
                    </a:lnR>
                    <a:lnT w="38100" cap="flat" cmpd="sng" algn="ctr">
                      <a:solidFill>
                        <a:srgbClr val="D6C9B9"/>
                      </a:solidFill>
                      <a:prstDash val="solid"/>
                      <a:round/>
                      <a:headEnd type="none" w="med" len="med"/>
                      <a:tailEnd type="none" w="med" len="med"/>
                    </a:lnT>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L w="38100" cap="flat" cmpd="sng" algn="ctr">
                      <a:solidFill>
                        <a:srgbClr val="D6C9B9"/>
                      </a:solidFill>
                      <a:prstDash val="solid"/>
                      <a:round/>
                      <a:headEnd type="none" w="med" len="med"/>
                      <a:tailEnd type="none" w="med" len="med"/>
                    </a:lnL>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R w="38100" cap="flat" cmpd="sng" algn="ctr">
                      <a:solidFill>
                        <a:srgbClr val="D6C9B9"/>
                      </a:solidFill>
                      <a:prstDash val="solid"/>
                      <a:round/>
                      <a:headEnd type="none" w="med" len="med"/>
                      <a:tailEnd type="none" w="med" len="med"/>
                    </a:ln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6C9B9"/>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6C9B9"/>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252" y="2959403"/>
            <a:ext cx="4242456" cy="3369926"/>
          </a:xfrm>
          <a:prstGeom prst="rect">
            <a:avLst/>
          </a:prstGeom>
        </p:spPr>
      </p:pic>
      <p:sp>
        <p:nvSpPr>
          <p:cNvPr id="7" name="矩形 6">
            <a:extLst>
              <a:ext uri="{FF2B5EF4-FFF2-40B4-BE49-F238E27FC236}">
                <a16:creationId xmlns:a16="http://schemas.microsoft.com/office/drawing/2014/main" id="{EA054DB6-1807-4813-899D-D6BFA1D177F6}"/>
              </a:ext>
            </a:extLst>
          </p:cNvPr>
          <p:cNvSpPr/>
          <p:nvPr/>
        </p:nvSpPr>
        <p:spPr>
          <a:xfrm>
            <a:off x="-4248150" y="781050"/>
            <a:ext cx="1390650" cy="457200"/>
          </a:xfrm>
          <a:prstGeom prst="rect">
            <a:avLst/>
          </a:prstGeom>
          <a:solidFill>
            <a:srgbClr val="D6C9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E7DA17C0-C264-4399-80E0-3812D03B5358}"/>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health check</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599605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5BBAE97F-3FAA-4AED-A980-13C5F9B7D5AF}"/>
              </a:ext>
            </a:extLst>
          </p:cNvPr>
          <p:cNvSpPr txBox="1"/>
          <p:nvPr/>
        </p:nvSpPr>
        <p:spPr>
          <a:xfrm>
            <a:off x="838200" y="1834666"/>
            <a:ext cx="4844774" cy="3448380"/>
          </a:xfrm>
          <a:prstGeom prst="rect">
            <a:avLst/>
          </a:prstGeom>
        </p:spPr>
        <p:txBody>
          <a:bodyPr wrap="square" lIns="0" tIns="0" rIns="0" bIns="0" rtlCol="0" anchor="t">
            <a:spAutoFit/>
          </a:bodyPr>
          <a:lstStyle/>
          <a:p>
            <a:pPr algn="just">
              <a:lnSpc>
                <a:spcPts val="3359"/>
              </a:lnSpc>
            </a:pPr>
            <a:r>
              <a:rPr lang="en-US" altLang="zh-TW" dirty="0">
                <a:solidFill>
                  <a:srgbClr val="000000"/>
                </a:solidFill>
                <a:latin typeface="Nunito Light"/>
              </a:rPr>
              <a:t>First, we try to find and cluster the related binary features.</a:t>
            </a:r>
          </a:p>
          <a:p>
            <a:pPr marL="342900" indent="-342900" algn="just">
              <a:lnSpc>
                <a:spcPts val="3359"/>
              </a:lnSpc>
              <a:buFont typeface="+mj-lt"/>
              <a:buAutoNum type="arabicPeriod"/>
            </a:pPr>
            <a:r>
              <a:rPr lang="en-US" altLang="zh-TW" dirty="0">
                <a:solidFill>
                  <a:srgbClr val="000000"/>
                </a:solidFill>
                <a:latin typeface="Nunito Light"/>
              </a:rPr>
              <a:t>Default information</a:t>
            </a:r>
          </a:p>
          <a:p>
            <a:pPr marL="342900" indent="-342900" algn="just">
              <a:lnSpc>
                <a:spcPts val="3359"/>
              </a:lnSpc>
              <a:buFont typeface="+mj-lt"/>
              <a:buAutoNum type="arabicPeriod"/>
            </a:pPr>
            <a:r>
              <a:rPr lang="en-US" altLang="zh-TW" dirty="0">
                <a:solidFill>
                  <a:srgbClr val="000000"/>
                </a:solidFill>
                <a:latin typeface="Nunito Light"/>
              </a:rPr>
              <a:t>PCA weight</a:t>
            </a:r>
          </a:p>
          <a:p>
            <a:pPr marL="342900" indent="-342900" algn="just">
              <a:lnSpc>
                <a:spcPts val="3359"/>
              </a:lnSpc>
              <a:buFont typeface="+mj-lt"/>
              <a:buAutoNum type="arabicPeriod"/>
            </a:pPr>
            <a:r>
              <a:rPr lang="en-US" altLang="zh-TW" dirty="0">
                <a:solidFill>
                  <a:srgbClr val="000000"/>
                </a:solidFill>
                <a:latin typeface="Nunito Light"/>
              </a:rPr>
              <a:t>Correlation model</a:t>
            </a:r>
          </a:p>
          <a:p>
            <a:pPr marL="742950" lvl="1" indent="-285750" algn="just">
              <a:lnSpc>
                <a:spcPts val="3359"/>
              </a:lnSpc>
              <a:buFont typeface="Arial" panose="020B0604020202020204" pitchFamily="34" charset="0"/>
              <a:buChar char="•"/>
            </a:pPr>
            <a:r>
              <a:rPr lang="en-US" altLang="zh-TW" dirty="0">
                <a:solidFill>
                  <a:srgbClr val="000000"/>
                </a:solidFill>
                <a:latin typeface="Nunito Light"/>
              </a:rPr>
              <a:t>K-means</a:t>
            </a:r>
          </a:p>
          <a:p>
            <a:pPr marL="742950" lvl="1" indent="-285750" algn="just">
              <a:lnSpc>
                <a:spcPts val="3359"/>
              </a:lnSpc>
              <a:buFont typeface="Arial" panose="020B0604020202020204" pitchFamily="34" charset="0"/>
              <a:buChar char="•"/>
            </a:pPr>
            <a:r>
              <a:rPr lang="en-US" altLang="zh-TW" dirty="0">
                <a:solidFill>
                  <a:srgbClr val="000000"/>
                </a:solidFill>
                <a:latin typeface="Nunito Light"/>
              </a:rPr>
              <a:t>Hierarchical clustering</a:t>
            </a:r>
          </a:p>
          <a:p>
            <a:pPr marL="742950" lvl="1" indent="-285750" algn="just">
              <a:lnSpc>
                <a:spcPts val="3359"/>
              </a:lnSpc>
              <a:buFont typeface="Arial" panose="020B0604020202020204" pitchFamily="34" charset="0"/>
              <a:buChar char="•"/>
            </a:pPr>
            <a:r>
              <a:rPr lang="en-US" altLang="zh-TW" dirty="0">
                <a:solidFill>
                  <a:srgbClr val="000000"/>
                </a:solidFill>
                <a:latin typeface="Nunito Light"/>
              </a:rPr>
              <a:t>Block modeling</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0D72B553-C6B6-4178-9F64-3F0112D1CC33}"/>
              </a:ext>
            </a:extLst>
          </p:cNvPr>
          <p:cNvGraphicFramePr>
            <a:graphicFrameLocks noGrp="1"/>
          </p:cNvGraphicFramePr>
          <p:nvPr>
            <p:extLst>
              <p:ext uri="{D42A27DB-BD31-4B8C-83A1-F6EECF244321}">
                <p14:modId xmlns:p14="http://schemas.microsoft.com/office/powerpoint/2010/main" val="2098714152"/>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表格 13">
            <a:extLst>
              <a:ext uri="{FF2B5EF4-FFF2-40B4-BE49-F238E27FC236}">
                <a16:creationId xmlns:a16="http://schemas.microsoft.com/office/drawing/2014/main" id="{D0DD7FD3-F1C0-4C88-93E2-B36D20B08A33}"/>
              </a:ext>
            </a:extLst>
          </p:cNvPr>
          <p:cNvGraphicFramePr>
            <a:graphicFrameLocks noGrp="1"/>
          </p:cNvGraphicFramePr>
          <p:nvPr>
            <p:extLst>
              <p:ext uri="{D42A27DB-BD31-4B8C-83A1-F6EECF244321}">
                <p14:modId xmlns:p14="http://schemas.microsoft.com/office/powerpoint/2010/main" val="988534099"/>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2" name="標題 1">
            <a:extLst>
              <a:ext uri="{FF2B5EF4-FFF2-40B4-BE49-F238E27FC236}">
                <a16:creationId xmlns:a16="http://schemas.microsoft.com/office/drawing/2014/main" id="{7824ACF7-F7DC-4CDD-A0FE-8DCCDED6F783}"/>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grpSp>
        <p:nvGrpSpPr>
          <p:cNvPr id="8" name="群組 7">
            <a:extLst>
              <a:ext uri="{FF2B5EF4-FFF2-40B4-BE49-F238E27FC236}">
                <a16:creationId xmlns:a16="http://schemas.microsoft.com/office/drawing/2014/main" id="{CC455077-C171-4C46-AED6-3B42DEBDAC43}"/>
              </a:ext>
            </a:extLst>
          </p:cNvPr>
          <p:cNvGrpSpPr/>
          <p:nvPr/>
        </p:nvGrpSpPr>
        <p:grpSpPr>
          <a:xfrm>
            <a:off x="6096000" y="1896787"/>
            <a:ext cx="5670000" cy="4824688"/>
            <a:chOff x="12342800" y="2019668"/>
            <a:chExt cx="5670000" cy="4824688"/>
          </a:xfrm>
        </p:grpSpPr>
        <p:graphicFrame>
          <p:nvGraphicFramePr>
            <p:cNvPr id="26" name="圖表 25">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607910172"/>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圖表 26">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3835830467"/>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圖表 27">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1952537328"/>
                </p:ext>
              </p:extLst>
            </p:nvPr>
          </p:nvGraphicFramePr>
          <p:xfrm>
            <a:off x="12342800" y="5044356"/>
            <a:ext cx="5670000" cy="18000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259932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21" name="表格 20">
            <a:extLst>
              <a:ext uri="{FF2B5EF4-FFF2-40B4-BE49-F238E27FC236}">
                <a16:creationId xmlns:a16="http://schemas.microsoft.com/office/drawing/2014/main" id="{57D3AFDD-D5F1-4A5A-8822-07F495EC1211}"/>
              </a:ext>
            </a:extLst>
          </p:cNvPr>
          <p:cNvGraphicFramePr>
            <a:graphicFrameLocks noGrp="1"/>
          </p:cNvGraphicFramePr>
          <p:nvPr>
            <p:extLst>
              <p:ext uri="{D42A27DB-BD31-4B8C-83A1-F6EECF244321}">
                <p14:modId xmlns:p14="http://schemas.microsoft.com/office/powerpoint/2010/main" val="4165556428"/>
              </p:ext>
            </p:extLst>
          </p:nvPr>
        </p:nvGraphicFramePr>
        <p:xfrm>
          <a:off x="973016" y="1381978"/>
          <a:ext cx="8343700" cy="4890403"/>
        </p:xfrm>
        <a:graphic>
          <a:graphicData uri="http://schemas.openxmlformats.org/drawingml/2006/table">
            <a:tbl>
              <a:tblPr firstRow="1" bandRow="1">
                <a:tableStyleId>{5C22544A-7EE6-4342-B048-85BDC9FD1C3A}</a:tableStyleId>
              </a:tblPr>
              <a:tblGrid>
                <a:gridCol w="834370">
                  <a:extLst>
                    <a:ext uri="{9D8B030D-6E8A-4147-A177-3AD203B41FA5}">
                      <a16:colId xmlns:a16="http://schemas.microsoft.com/office/drawing/2014/main" val="838208984"/>
                    </a:ext>
                  </a:extLst>
                </a:gridCol>
                <a:gridCol w="834370">
                  <a:extLst>
                    <a:ext uri="{9D8B030D-6E8A-4147-A177-3AD203B41FA5}">
                      <a16:colId xmlns:a16="http://schemas.microsoft.com/office/drawing/2014/main" val="2260549720"/>
                    </a:ext>
                  </a:extLst>
                </a:gridCol>
                <a:gridCol w="834370">
                  <a:extLst>
                    <a:ext uri="{9D8B030D-6E8A-4147-A177-3AD203B41FA5}">
                      <a16:colId xmlns:a16="http://schemas.microsoft.com/office/drawing/2014/main" val="3515302988"/>
                    </a:ext>
                  </a:extLst>
                </a:gridCol>
                <a:gridCol w="834370">
                  <a:extLst>
                    <a:ext uri="{9D8B030D-6E8A-4147-A177-3AD203B41FA5}">
                      <a16:colId xmlns:a16="http://schemas.microsoft.com/office/drawing/2014/main" val="1225509667"/>
                    </a:ext>
                  </a:extLst>
                </a:gridCol>
                <a:gridCol w="834370">
                  <a:extLst>
                    <a:ext uri="{9D8B030D-6E8A-4147-A177-3AD203B41FA5}">
                      <a16:colId xmlns:a16="http://schemas.microsoft.com/office/drawing/2014/main" val="2414541375"/>
                    </a:ext>
                  </a:extLst>
                </a:gridCol>
                <a:gridCol w="834370">
                  <a:extLst>
                    <a:ext uri="{9D8B030D-6E8A-4147-A177-3AD203B41FA5}">
                      <a16:colId xmlns:a16="http://schemas.microsoft.com/office/drawing/2014/main" val="3934460466"/>
                    </a:ext>
                  </a:extLst>
                </a:gridCol>
                <a:gridCol w="834370">
                  <a:extLst>
                    <a:ext uri="{9D8B030D-6E8A-4147-A177-3AD203B41FA5}">
                      <a16:colId xmlns:a16="http://schemas.microsoft.com/office/drawing/2014/main" val="1818900147"/>
                    </a:ext>
                  </a:extLst>
                </a:gridCol>
                <a:gridCol w="834370">
                  <a:extLst>
                    <a:ext uri="{9D8B030D-6E8A-4147-A177-3AD203B41FA5}">
                      <a16:colId xmlns:a16="http://schemas.microsoft.com/office/drawing/2014/main" val="2822700651"/>
                    </a:ext>
                  </a:extLst>
                </a:gridCol>
                <a:gridCol w="834370">
                  <a:extLst>
                    <a:ext uri="{9D8B030D-6E8A-4147-A177-3AD203B41FA5}">
                      <a16:colId xmlns:a16="http://schemas.microsoft.com/office/drawing/2014/main" val="1553148105"/>
                    </a:ext>
                  </a:extLst>
                </a:gridCol>
                <a:gridCol w="834370">
                  <a:extLst>
                    <a:ext uri="{9D8B030D-6E8A-4147-A177-3AD203B41FA5}">
                      <a16:colId xmlns:a16="http://schemas.microsoft.com/office/drawing/2014/main" val="602173100"/>
                    </a:ext>
                  </a:extLst>
                </a:gridCol>
              </a:tblGrid>
              <a:tr h="72210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9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9572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solidFill>
                          <a:latin typeface="Times New Roman" panose="02020603050405020304" pitchFamily="18" charset="0"/>
                          <a:cs typeface="Times New Roman" panose="02020603050405020304" pitchFamily="18" charset="0"/>
                        </a:rPr>
                        <a:t>Cow </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0.562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0.642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0.047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0.486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0.496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0.348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0.311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0.351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0.302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0.202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0.229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0.187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0.199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0.153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0.183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0.152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0.091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0.074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0.060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0.056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0.015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0.009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sp>
        <p:nvSpPr>
          <p:cNvPr id="8" name="標題 1">
            <a:extLst>
              <a:ext uri="{FF2B5EF4-FFF2-40B4-BE49-F238E27FC236}">
                <a16:creationId xmlns:a16="http://schemas.microsoft.com/office/drawing/2014/main" id="{3E4EAC8A-6D38-4C69-8C95-E458D013E9E9}"/>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-PCA</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01891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21" name="表格 20">
            <a:extLst>
              <a:ext uri="{FF2B5EF4-FFF2-40B4-BE49-F238E27FC236}">
                <a16:creationId xmlns:a16="http://schemas.microsoft.com/office/drawing/2014/main" id="{57D3AFDD-D5F1-4A5A-8822-07F495EC1211}"/>
              </a:ext>
            </a:extLst>
          </p:cNvPr>
          <p:cNvGraphicFramePr>
            <a:graphicFrameLocks noGrp="1"/>
          </p:cNvGraphicFramePr>
          <p:nvPr>
            <p:extLst>
              <p:ext uri="{D42A27DB-BD31-4B8C-83A1-F6EECF244321}">
                <p14:modId xmlns:p14="http://schemas.microsoft.com/office/powerpoint/2010/main" val="3516679399"/>
              </p:ext>
            </p:extLst>
          </p:nvPr>
        </p:nvGraphicFramePr>
        <p:xfrm>
          <a:off x="973016" y="1381978"/>
          <a:ext cx="8343700" cy="4890403"/>
        </p:xfrm>
        <a:graphic>
          <a:graphicData uri="http://schemas.openxmlformats.org/drawingml/2006/table">
            <a:tbl>
              <a:tblPr firstRow="1" bandRow="1">
                <a:tableStyleId>{5C22544A-7EE6-4342-B048-85BDC9FD1C3A}</a:tableStyleId>
              </a:tblPr>
              <a:tblGrid>
                <a:gridCol w="834370">
                  <a:extLst>
                    <a:ext uri="{9D8B030D-6E8A-4147-A177-3AD203B41FA5}">
                      <a16:colId xmlns:a16="http://schemas.microsoft.com/office/drawing/2014/main" val="838208984"/>
                    </a:ext>
                  </a:extLst>
                </a:gridCol>
                <a:gridCol w="834370">
                  <a:extLst>
                    <a:ext uri="{9D8B030D-6E8A-4147-A177-3AD203B41FA5}">
                      <a16:colId xmlns:a16="http://schemas.microsoft.com/office/drawing/2014/main" val="2260549720"/>
                    </a:ext>
                  </a:extLst>
                </a:gridCol>
                <a:gridCol w="834370">
                  <a:extLst>
                    <a:ext uri="{9D8B030D-6E8A-4147-A177-3AD203B41FA5}">
                      <a16:colId xmlns:a16="http://schemas.microsoft.com/office/drawing/2014/main" val="3515302988"/>
                    </a:ext>
                  </a:extLst>
                </a:gridCol>
                <a:gridCol w="834370">
                  <a:extLst>
                    <a:ext uri="{9D8B030D-6E8A-4147-A177-3AD203B41FA5}">
                      <a16:colId xmlns:a16="http://schemas.microsoft.com/office/drawing/2014/main" val="1225509667"/>
                    </a:ext>
                  </a:extLst>
                </a:gridCol>
                <a:gridCol w="834370">
                  <a:extLst>
                    <a:ext uri="{9D8B030D-6E8A-4147-A177-3AD203B41FA5}">
                      <a16:colId xmlns:a16="http://schemas.microsoft.com/office/drawing/2014/main" val="2414541375"/>
                    </a:ext>
                  </a:extLst>
                </a:gridCol>
                <a:gridCol w="834370">
                  <a:extLst>
                    <a:ext uri="{9D8B030D-6E8A-4147-A177-3AD203B41FA5}">
                      <a16:colId xmlns:a16="http://schemas.microsoft.com/office/drawing/2014/main" val="3934460466"/>
                    </a:ext>
                  </a:extLst>
                </a:gridCol>
                <a:gridCol w="834370">
                  <a:extLst>
                    <a:ext uri="{9D8B030D-6E8A-4147-A177-3AD203B41FA5}">
                      <a16:colId xmlns:a16="http://schemas.microsoft.com/office/drawing/2014/main" val="1818900147"/>
                    </a:ext>
                  </a:extLst>
                </a:gridCol>
                <a:gridCol w="834370">
                  <a:extLst>
                    <a:ext uri="{9D8B030D-6E8A-4147-A177-3AD203B41FA5}">
                      <a16:colId xmlns:a16="http://schemas.microsoft.com/office/drawing/2014/main" val="2822700651"/>
                    </a:ext>
                  </a:extLst>
                </a:gridCol>
                <a:gridCol w="834370">
                  <a:extLst>
                    <a:ext uri="{9D8B030D-6E8A-4147-A177-3AD203B41FA5}">
                      <a16:colId xmlns:a16="http://schemas.microsoft.com/office/drawing/2014/main" val="1553148105"/>
                    </a:ext>
                  </a:extLst>
                </a:gridCol>
                <a:gridCol w="834370">
                  <a:extLst>
                    <a:ext uri="{9D8B030D-6E8A-4147-A177-3AD203B41FA5}">
                      <a16:colId xmlns:a16="http://schemas.microsoft.com/office/drawing/2014/main" val="602173100"/>
                    </a:ext>
                  </a:extLst>
                </a:gridCol>
              </a:tblGrid>
              <a:tr h="72210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9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9572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solidFill>
                          <a:latin typeface="Times New Roman" panose="02020603050405020304" pitchFamily="18" charset="0"/>
                          <a:cs typeface="Times New Roman" panose="02020603050405020304" pitchFamily="18" charset="0"/>
                        </a:rPr>
                        <a:t>Cow </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0.562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0.642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0.047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0.486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0.496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0.348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0.311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0.351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0.302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0.202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0.229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0.187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0.199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0.153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0.183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0.152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0.091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0.074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200136235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0.060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0.056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12461399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0.015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0.009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sp>
        <p:nvSpPr>
          <p:cNvPr id="8" name="標題 1">
            <a:extLst>
              <a:ext uri="{FF2B5EF4-FFF2-40B4-BE49-F238E27FC236}">
                <a16:creationId xmlns:a16="http://schemas.microsoft.com/office/drawing/2014/main" id="{B9C949A7-5AC7-4E80-ADBA-83F29818ACB1}"/>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-PCA</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317427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64276B11-4335-4A3D-95CC-25E5E0A5C847}"/>
              </a:ext>
            </a:extLst>
          </p:cNvPr>
          <p:cNvGraphicFramePr>
            <a:graphicFrameLocks noGrp="1"/>
          </p:cNvGraphicFramePr>
          <p:nvPr/>
        </p:nvGraphicFramePr>
        <p:xfrm>
          <a:off x="1041055" y="1404945"/>
          <a:ext cx="6121743" cy="4897383"/>
        </p:xfrm>
        <a:graphic>
          <a:graphicData uri="http://schemas.openxmlformats.org/drawingml/2006/table">
            <a:tbl>
              <a:tblPr/>
              <a:tblGrid>
                <a:gridCol w="322197">
                  <a:extLst>
                    <a:ext uri="{9D8B030D-6E8A-4147-A177-3AD203B41FA5}">
                      <a16:colId xmlns:a16="http://schemas.microsoft.com/office/drawing/2014/main" val="3092727102"/>
                    </a:ext>
                  </a:extLst>
                </a:gridCol>
                <a:gridCol w="322197">
                  <a:extLst>
                    <a:ext uri="{9D8B030D-6E8A-4147-A177-3AD203B41FA5}">
                      <a16:colId xmlns:a16="http://schemas.microsoft.com/office/drawing/2014/main" val="1448013504"/>
                    </a:ext>
                  </a:extLst>
                </a:gridCol>
                <a:gridCol w="322197">
                  <a:extLst>
                    <a:ext uri="{9D8B030D-6E8A-4147-A177-3AD203B41FA5}">
                      <a16:colId xmlns:a16="http://schemas.microsoft.com/office/drawing/2014/main" val="413480285"/>
                    </a:ext>
                  </a:extLst>
                </a:gridCol>
                <a:gridCol w="322197">
                  <a:extLst>
                    <a:ext uri="{9D8B030D-6E8A-4147-A177-3AD203B41FA5}">
                      <a16:colId xmlns:a16="http://schemas.microsoft.com/office/drawing/2014/main" val="1502130942"/>
                    </a:ext>
                  </a:extLst>
                </a:gridCol>
                <a:gridCol w="322197">
                  <a:extLst>
                    <a:ext uri="{9D8B030D-6E8A-4147-A177-3AD203B41FA5}">
                      <a16:colId xmlns:a16="http://schemas.microsoft.com/office/drawing/2014/main" val="1053700334"/>
                    </a:ext>
                  </a:extLst>
                </a:gridCol>
                <a:gridCol w="322197">
                  <a:extLst>
                    <a:ext uri="{9D8B030D-6E8A-4147-A177-3AD203B41FA5}">
                      <a16:colId xmlns:a16="http://schemas.microsoft.com/office/drawing/2014/main" val="4048282037"/>
                    </a:ext>
                  </a:extLst>
                </a:gridCol>
                <a:gridCol w="322197">
                  <a:extLst>
                    <a:ext uri="{9D8B030D-6E8A-4147-A177-3AD203B41FA5}">
                      <a16:colId xmlns:a16="http://schemas.microsoft.com/office/drawing/2014/main" val="848996608"/>
                    </a:ext>
                  </a:extLst>
                </a:gridCol>
                <a:gridCol w="322197">
                  <a:extLst>
                    <a:ext uri="{9D8B030D-6E8A-4147-A177-3AD203B41FA5}">
                      <a16:colId xmlns:a16="http://schemas.microsoft.com/office/drawing/2014/main" val="1534665602"/>
                    </a:ext>
                  </a:extLst>
                </a:gridCol>
                <a:gridCol w="322197">
                  <a:extLst>
                    <a:ext uri="{9D8B030D-6E8A-4147-A177-3AD203B41FA5}">
                      <a16:colId xmlns:a16="http://schemas.microsoft.com/office/drawing/2014/main" val="1122588521"/>
                    </a:ext>
                  </a:extLst>
                </a:gridCol>
                <a:gridCol w="322197">
                  <a:extLst>
                    <a:ext uri="{9D8B030D-6E8A-4147-A177-3AD203B41FA5}">
                      <a16:colId xmlns:a16="http://schemas.microsoft.com/office/drawing/2014/main" val="973970346"/>
                    </a:ext>
                  </a:extLst>
                </a:gridCol>
                <a:gridCol w="322197">
                  <a:extLst>
                    <a:ext uri="{9D8B030D-6E8A-4147-A177-3AD203B41FA5}">
                      <a16:colId xmlns:a16="http://schemas.microsoft.com/office/drawing/2014/main" val="3414491002"/>
                    </a:ext>
                  </a:extLst>
                </a:gridCol>
                <a:gridCol w="322197">
                  <a:extLst>
                    <a:ext uri="{9D8B030D-6E8A-4147-A177-3AD203B41FA5}">
                      <a16:colId xmlns:a16="http://schemas.microsoft.com/office/drawing/2014/main" val="151699445"/>
                    </a:ext>
                  </a:extLst>
                </a:gridCol>
                <a:gridCol w="322197">
                  <a:extLst>
                    <a:ext uri="{9D8B030D-6E8A-4147-A177-3AD203B41FA5}">
                      <a16:colId xmlns:a16="http://schemas.microsoft.com/office/drawing/2014/main" val="3297768599"/>
                    </a:ext>
                  </a:extLst>
                </a:gridCol>
                <a:gridCol w="322197">
                  <a:extLst>
                    <a:ext uri="{9D8B030D-6E8A-4147-A177-3AD203B41FA5}">
                      <a16:colId xmlns:a16="http://schemas.microsoft.com/office/drawing/2014/main" val="2998367683"/>
                    </a:ext>
                  </a:extLst>
                </a:gridCol>
                <a:gridCol w="322197">
                  <a:extLst>
                    <a:ext uri="{9D8B030D-6E8A-4147-A177-3AD203B41FA5}">
                      <a16:colId xmlns:a16="http://schemas.microsoft.com/office/drawing/2014/main" val="1565333483"/>
                    </a:ext>
                  </a:extLst>
                </a:gridCol>
                <a:gridCol w="322197">
                  <a:extLst>
                    <a:ext uri="{9D8B030D-6E8A-4147-A177-3AD203B41FA5}">
                      <a16:colId xmlns:a16="http://schemas.microsoft.com/office/drawing/2014/main" val="3356574494"/>
                    </a:ext>
                  </a:extLst>
                </a:gridCol>
                <a:gridCol w="322197">
                  <a:extLst>
                    <a:ext uri="{9D8B030D-6E8A-4147-A177-3AD203B41FA5}">
                      <a16:colId xmlns:a16="http://schemas.microsoft.com/office/drawing/2014/main" val="835537728"/>
                    </a:ext>
                  </a:extLst>
                </a:gridCol>
                <a:gridCol w="322197">
                  <a:extLst>
                    <a:ext uri="{9D8B030D-6E8A-4147-A177-3AD203B41FA5}">
                      <a16:colId xmlns:a16="http://schemas.microsoft.com/office/drawing/2014/main" val="2427873653"/>
                    </a:ext>
                  </a:extLst>
                </a:gridCol>
                <a:gridCol w="322197">
                  <a:extLst>
                    <a:ext uri="{9D8B030D-6E8A-4147-A177-3AD203B41FA5}">
                      <a16:colId xmlns:a16="http://schemas.microsoft.com/office/drawing/2014/main" val="232403985"/>
                    </a:ext>
                  </a:extLst>
                </a:gridCol>
              </a:tblGrid>
              <a:tr h="257757">
                <a:tc>
                  <a:txBody>
                    <a:bodyPr/>
                    <a:lstStyle/>
                    <a:p>
                      <a:pPr algn="ctr" fontAlgn="ctr"/>
                      <a:endParaRPr lang="zh-TW" alt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57757">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8" name="標題 1">
            <a:extLst>
              <a:ext uri="{FF2B5EF4-FFF2-40B4-BE49-F238E27FC236}">
                <a16:creationId xmlns:a16="http://schemas.microsoft.com/office/drawing/2014/main" id="{4A990386-12BB-4E59-A044-AFC180403C99}"/>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-Block modeling 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00211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0" name="表格 9">
            <a:extLst>
              <a:ext uri="{FF2B5EF4-FFF2-40B4-BE49-F238E27FC236}">
                <a16:creationId xmlns:a16="http://schemas.microsoft.com/office/drawing/2014/main" id="{263121CC-8079-404C-A96D-E19C7AD408EA}"/>
              </a:ext>
            </a:extLst>
          </p:cNvPr>
          <p:cNvGraphicFramePr>
            <a:graphicFrameLocks noGrp="1"/>
          </p:cNvGraphicFramePr>
          <p:nvPr>
            <p:extLst>
              <p:ext uri="{D42A27DB-BD31-4B8C-83A1-F6EECF244321}">
                <p14:modId xmlns:p14="http://schemas.microsoft.com/office/powerpoint/2010/main" val="167774465"/>
              </p:ext>
            </p:extLst>
          </p:nvPr>
        </p:nvGraphicFramePr>
        <p:xfrm>
          <a:off x="1041055" y="1404945"/>
          <a:ext cx="6121743" cy="4897383"/>
        </p:xfrm>
        <a:graphic>
          <a:graphicData uri="http://schemas.openxmlformats.org/drawingml/2006/table">
            <a:tbl>
              <a:tblPr/>
              <a:tblGrid>
                <a:gridCol w="322197">
                  <a:extLst>
                    <a:ext uri="{9D8B030D-6E8A-4147-A177-3AD203B41FA5}">
                      <a16:colId xmlns:a16="http://schemas.microsoft.com/office/drawing/2014/main" val="2447460974"/>
                    </a:ext>
                  </a:extLst>
                </a:gridCol>
                <a:gridCol w="322197">
                  <a:extLst>
                    <a:ext uri="{9D8B030D-6E8A-4147-A177-3AD203B41FA5}">
                      <a16:colId xmlns:a16="http://schemas.microsoft.com/office/drawing/2014/main" val="3148599547"/>
                    </a:ext>
                  </a:extLst>
                </a:gridCol>
                <a:gridCol w="322197">
                  <a:extLst>
                    <a:ext uri="{9D8B030D-6E8A-4147-A177-3AD203B41FA5}">
                      <a16:colId xmlns:a16="http://schemas.microsoft.com/office/drawing/2014/main" val="3723741266"/>
                    </a:ext>
                  </a:extLst>
                </a:gridCol>
                <a:gridCol w="322197">
                  <a:extLst>
                    <a:ext uri="{9D8B030D-6E8A-4147-A177-3AD203B41FA5}">
                      <a16:colId xmlns:a16="http://schemas.microsoft.com/office/drawing/2014/main" val="3716095803"/>
                    </a:ext>
                  </a:extLst>
                </a:gridCol>
                <a:gridCol w="322197">
                  <a:extLst>
                    <a:ext uri="{9D8B030D-6E8A-4147-A177-3AD203B41FA5}">
                      <a16:colId xmlns:a16="http://schemas.microsoft.com/office/drawing/2014/main" val="38352245"/>
                    </a:ext>
                  </a:extLst>
                </a:gridCol>
                <a:gridCol w="322197">
                  <a:extLst>
                    <a:ext uri="{9D8B030D-6E8A-4147-A177-3AD203B41FA5}">
                      <a16:colId xmlns:a16="http://schemas.microsoft.com/office/drawing/2014/main" val="2397909955"/>
                    </a:ext>
                  </a:extLst>
                </a:gridCol>
                <a:gridCol w="322197">
                  <a:extLst>
                    <a:ext uri="{9D8B030D-6E8A-4147-A177-3AD203B41FA5}">
                      <a16:colId xmlns:a16="http://schemas.microsoft.com/office/drawing/2014/main" val="463279503"/>
                    </a:ext>
                  </a:extLst>
                </a:gridCol>
                <a:gridCol w="322197">
                  <a:extLst>
                    <a:ext uri="{9D8B030D-6E8A-4147-A177-3AD203B41FA5}">
                      <a16:colId xmlns:a16="http://schemas.microsoft.com/office/drawing/2014/main" val="3919134959"/>
                    </a:ext>
                  </a:extLst>
                </a:gridCol>
                <a:gridCol w="322197">
                  <a:extLst>
                    <a:ext uri="{9D8B030D-6E8A-4147-A177-3AD203B41FA5}">
                      <a16:colId xmlns:a16="http://schemas.microsoft.com/office/drawing/2014/main" val="3936411879"/>
                    </a:ext>
                  </a:extLst>
                </a:gridCol>
                <a:gridCol w="322197">
                  <a:extLst>
                    <a:ext uri="{9D8B030D-6E8A-4147-A177-3AD203B41FA5}">
                      <a16:colId xmlns:a16="http://schemas.microsoft.com/office/drawing/2014/main" val="2624769454"/>
                    </a:ext>
                  </a:extLst>
                </a:gridCol>
                <a:gridCol w="322197">
                  <a:extLst>
                    <a:ext uri="{9D8B030D-6E8A-4147-A177-3AD203B41FA5}">
                      <a16:colId xmlns:a16="http://schemas.microsoft.com/office/drawing/2014/main" val="3285695042"/>
                    </a:ext>
                  </a:extLst>
                </a:gridCol>
                <a:gridCol w="322197">
                  <a:extLst>
                    <a:ext uri="{9D8B030D-6E8A-4147-A177-3AD203B41FA5}">
                      <a16:colId xmlns:a16="http://schemas.microsoft.com/office/drawing/2014/main" val="2405919959"/>
                    </a:ext>
                  </a:extLst>
                </a:gridCol>
                <a:gridCol w="322197">
                  <a:extLst>
                    <a:ext uri="{9D8B030D-6E8A-4147-A177-3AD203B41FA5}">
                      <a16:colId xmlns:a16="http://schemas.microsoft.com/office/drawing/2014/main" val="3271344408"/>
                    </a:ext>
                  </a:extLst>
                </a:gridCol>
                <a:gridCol w="322197">
                  <a:extLst>
                    <a:ext uri="{9D8B030D-6E8A-4147-A177-3AD203B41FA5}">
                      <a16:colId xmlns:a16="http://schemas.microsoft.com/office/drawing/2014/main" val="1594526634"/>
                    </a:ext>
                  </a:extLst>
                </a:gridCol>
                <a:gridCol w="322197">
                  <a:extLst>
                    <a:ext uri="{9D8B030D-6E8A-4147-A177-3AD203B41FA5}">
                      <a16:colId xmlns:a16="http://schemas.microsoft.com/office/drawing/2014/main" val="4133751742"/>
                    </a:ext>
                  </a:extLst>
                </a:gridCol>
                <a:gridCol w="322197">
                  <a:extLst>
                    <a:ext uri="{9D8B030D-6E8A-4147-A177-3AD203B41FA5}">
                      <a16:colId xmlns:a16="http://schemas.microsoft.com/office/drawing/2014/main" val="3983309364"/>
                    </a:ext>
                  </a:extLst>
                </a:gridCol>
                <a:gridCol w="322197">
                  <a:extLst>
                    <a:ext uri="{9D8B030D-6E8A-4147-A177-3AD203B41FA5}">
                      <a16:colId xmlns:a16="http://schemas.microsoft.com/office/drawing/2014/main" val="3426560312"/>
                    </a:ext>
                  </a:extLst>
                </a:gridCol>
                <a:gridCol w="322197">
                  <a:extLst>
                    <a:ext uri="{9D8B030D-6E8A-4147-A177-3AD203B41FA5}">
                      <a16:colId xmlns:a16="http://schemas.microsoft.com/office/drawing/2014/main" val="1751250196"/>
                    </a:ext>
                  </a:extLst>
                </a:gridCol>
                <a:gridCol w="322197">
                  <a:extLst>
                    <a:ext uri="{9D8B030D-6E8A-4147-A177-3AD203B41FA5}">
                      <a16:colId xmlns:a16="http://schemas.microsoft.com/office/drawing/2014/main" val="1935162894"/>
                    </a:ext>
                  </a:extLst>
                </a:gridCol>
              </a:tblGrid>
              <a:tr h="257757">
                <a:tc>
                  <a:txBody>
                    <a:bodyPr/>
                    <a:lstStyle/>
                    <a:p>
                      <a:pPr algn="ctr" fontAlgn="ctr"/>
                      <a:endParaRPr lang="zh-TW" alt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
        <p:nvSpPr>
          <p:cNvPr id="8" name="標題 1">
            <a:extLst>
              <a:ext uri="{FF2B5EF4-FFF2-40B4-BE49-F238E27FC236}">
                <a16:creationId xmlns:a16="http://schemas.microsoft.com/office/drawing/2014/main" id="{D734190C-7E5E-4799-B480-F1387BFBD8FB}"/>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-Block modeling 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480041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F68A200E-4A44-4284-A357-D0E5B915DE47}"/>
              </a:ext>
            </a:extLst>
          </p:cNvPr>
          <p:cNvGraphicFramePr>
            <a:graphicFrameLocks noGrp="1"/>
          </p:cNvGraphicFramePr>
          <p:nvPr>
            <p:extLst>
              <p:ext uri="{D42A27DB-BD31-4B8C-83A1-F6EECF244321}">
                <p14:modId xmlns:p14="http://schemas.microsoft.com/office/powerpoint/2010/main" val="3482142339"/>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endParaRPr lang="zh-TW" altLang="en-US" dirty="0"/>
                    </a:p>
                  </a:txBody>
                  <a:tcPr anchor="ctr">
                    <a:lnL w="381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11" name="TextBox 5">
            <a:extLst>
              <a:ext uri="{FF2B5EF4-FFF2-40B4-BE49-F238E27FC236}">
                <a16:creationId xmlns:a16="http://schemas.microsoft.com/office/drawing/2014/main" id="{4DFDA20D-98D6-4E6C-BFF3-29274A738C9F}"/>
              </a:ext>
            </a:extLst>
          </p:cNvPr>
          <p:cNvSpPr txBox="1"/>
          <p:nvPr/>
        </p:nvSpPr>
        <p:spPr>
          <a:xfrm>
            <a:off x="838200" y="1834666"/>
            <a:ext cx="4844774" cy="2576346"/>
          </a:xfrm>
          <a:prstGeom prst="rect">
            <a:avLst/>
          </a:prstGeom>
        </p:spPr>
        <p:txBody>
          <a:bodyPr wrap="square" lIns="0" tIns="0" rIns="0" bIns="0" rtlCol="0" anchor="t">
            <a:spAutoFit/>
          </a:bodyPr>
          <a:lstStyle/>
          <a:p>
            <a:pPr algn="just">
              <a:lnSpc>
                <a:spcPts val="3359"/>
              </a:lnSpc>
            </a:pPr>
            <a:r>
              <a:rPr lang="en-US" altLang="zh-TW" dirty="0">
                <a:solidFill>
                  <a:srgbClr val="000000"/>
                </a:solidFill>
                <a:latin typeface="Nunito Light"/>
              </a:rPr>
              <a:t>Secondly, sequencing features in each group by the column properties, for outputting more diversified BCD values after encoding. </a:t>
            </a:r>
          </a:p>
          <a:p>
            <a:pPr marL="342900" indent="-342900" algn="just">
              <a:lnSpc>
                <a:spcPts val="3359"/>
              </a:lnSpc>
              <a:buFont typeface="+mj-lt"/>
              <a:buAutoNum type="arabicPeriod"/>
            </a:pPr>
            <a:r>
              <a:rPr lang="en-US" altLang="zh-TW" dirty="0">
                <a:solidFill>
                  <a:srgbClr val="000000"/>
                </a:solidFill>
                <a:latin typeface="Nunito Light"/>
              </a:rPr>
              <a:t>Column sum</a:t>
            </a:r>
          </a:p>
          <a:p>
            <a:pPr marL="342900" indent="-342900" algn="just">
              <a:lnSpc>
                <a:spcPts val="3359"/>
              </a:lnSpc>
              <a:buFont typeface="+mj-lt"/>
              <a:buAutoNum type="arabicPeriod"/>
            </a:pPr>
            <a:r>
              <a:rPr lang="en-US" altLang="zh-TW" dirty="0">
                <a:solidFill>
                  <a:srgbClr val="000000"/>
                </a:solidFill>
                <a:latin typeface="Nunito Light"/>
              </a:rPr>
              <a:t>Type purity</a:t>
            </a:r>
          </a:p>
          <a:p>
            <a:pPr marL="342900" indent="-342900" algn="just">
              <a:lnSpc>
                <a:spcPts val="3359"/>
              </a:lnSpc>
              <a:buFont typeface="+mj-lt"/>
              <a:buAutoNum type="arabicPeriod"/>
            </a:pPr>
            <a:r>
              <a:rPr lang="en-US" altLang="zh-TW" dirty="0">
                <a:solidFill>
                  <a:srgbClr val="000000"/>
                </a:solidFill>
                <a:latin typeface="Nunito Light"/>
              </a:rPr>
              <a:t>Feature importance</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31" name="標題 1">
            <a:extLst>
              <a:ext uri="{FF2B5EF4-FFF2-40B4-BE49-F238E27FC236}">
                <a16:creationId xmlns:a16="http://schemas.microsoft.com/office/drawing/2014/main" id="{933FD572-5D8F-4319-A235-73D6310FB975}"/>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grpSp>
        <p:nvGrpSpPr>
          <p:cNvPr id="32" name="群組 31">
            <a:extLst>
              <a:ext uri="{FF2B5EF4-FFF2-40B4-BE49-F238E27FC236}">
                <a16:creationId xmlns:a16="http://schemas.microsoft.com/office/drawing/2014/main" id="{6238D079-0DAA-41A5-B851-ABBF6711A887}"/>
              </a:ext>
            </a:extLst>
          </p:cNvPr>
          <p:cNvGrpSpPr/>
          <p:nvPr/>
        </p:nvGrpSpPr>
        <p:grpSpPr>
          <a:xfrm>
            <a:off x="6005164" y="1834666"/>
            <a:ext cx="5670000" cy="4536689"/>
            <a:chOff x="10797728" y="742639"/>
            <a:chExt cx="5842519" cy="4747940"/>
          </a:xfrm>
        </p:grpSpPr>
        <p:graphicFrame>
          <p:nvGraphicFramePr>
            <p:cNvPr id="33" name="圖表 32">
              <a:extLst>
                <a:ext uri="{FF2B5EF4-FFF2-40B4-BE49-F238E27FC236}">
                  <a16:creationId xmlns:a16="http://schemas.microsoft.com/office/drawing/2014/main" id="{0F03241C-4E89-42D5-85DB-1D51ABEA0AD7}"/>
                </a:ext>
              </a:extLst>
            </p:cNvPr>
            <p:cNvGraphicFramePr>
              <a:graphicFrameLocks/>
            </p:cNvGraphicFramePr>
            <p:nvPr>
              <p:extLst>
                <p:ext uri="{D42A27DB-BD31-4B8C-83A1-F6EECF244321}">
                  <p14:modId xmlns:p14="http://schemas.microsoft.com/office/powerpoint/2010/main" val="1085385282"/>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圖表 33">
              <a:extLst>
                <a:ext uri="{FF2B5EF4-FFF2-40B4-BE49-F238E27FC236}">
                  <a16:creationId xmlns:a16="http://schemas.microsoft.com/office/drawing/2014/main" id="{0447F063-1F19-4491-AE7C-436C770705EE}"/>
                </a:ext>
              </a:extLst>
            </p:cNvPr>
            <p:cNvGraphicFramePr>
              <a:graphicFrameLocks/>
            </p:cNvGraphicFramePr>
            <p:nvPr>
              <p:extLst>
                <p:ext uri="{D42A27DB-BD31-4B8C-83A1-F6EECF244321}">
                  <p14:modId xmlns:p14="http://schemas.microsoft.com/office/powerpoint/2010/main" val="715837444"/>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圖表 34">
              <a:extLst>
                <a:ext uri="{FF2B5EF4-FFF2-40B4-BE49-F238E27FC236}">
                  <a16:creationId xmlns:a16="http://schemas.microsoft.com/office/drawing/2014/main" id="{4D13EF7E-B873-4C35-AE11-369F6F446C43}"/>
                </a:ext>
              </a:extLst>
            </p:cNvPr>
            <p:cNvGraphicFramePr>
              <a:graphicFrameLocks/>
            </p:cNvGraphicFramePr>
            <p:nvPr>
              <p:extLst>
                <p:ext uri="{D42A27DB-BD31-4B8C-83A1-F6EECF244321}">
                  <p14:modId xmlns:p14="http://schemas.microsoft.com/office/powerpoint/2010/main" val="1496477582"/>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2396464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35384445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2803260529"/>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1419084862"/>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851502116"/>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7"/>
          </a:graphicData>
        </a:graphic>
      </p:graphicFrame>
      <p:sp>
        <p:nvSpPr>
          <p:cNvPr id="5" name="矩形 4">
            <a:extLst>
              <a:ext uri="{FF2B5EF4-FFF2-40B4-BE49-F238E27FC236}">
                <a16:creationId xmlns:a16="http://schemas.microsoft.com/office/drawing/2014/main" id="{E5ADC46A-AAFB-4AFA-905E-08DEF1595B70}"/>
              </a:ext>
            </a:extLst>
          </p:cNvPr>
          <p:cNvSpPr/>
          <p:nvPr/>
        </p:nvSpPr>
        <p:spPr>
          <a:xfrm>
            <a:off x="7003703" y="2528596"/>
            <a:ext cx="4881503" cy="381611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1">
            <a:extLst>
              <a:ext uri="{FF2B5EF4-FFF2-40B4-BE49-F238E27FC236}">
                <a16:creationId xmlns:a16="http://schemas.microsoft.com/office/drawing/2014/main" id="{BB6B8FB8-7810-42A3-AA14-2E5799E92EF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3922538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4291987439"/>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442638332"/>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7"/>
          </a:graphicData>
        </a:graphic>
      </p:graphicFrame>
      <p:sp>
        <p:nvSpPr>
          <p:cNvPr id="23" name="標題 1">
            <a:extLst>
              <a:ext uri="{FF2B5EF4-FFF2-40B4-BE49-F238E27FC236}">
                <a16:creationId xmlns:a16="http://schemas.microsoft.com/office/drawing/2014/main" id="{A923C853-410E-4378-9F41-8F3F10649604}"/>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
        <p:nvSpPr>
          <p:cNvPr id="20" name="矩形 19">
            <a:extLst>
              <a:ext uri="{FF2B5EF4-FFF2-40B4-BE49-F238E27FC236}">
                <a16:creationId xmlns:a16="http://schemas.microsoft.com/office/drawing/2014/main" id="{DD8A221D-E03C-4710-B21F-371CBACD729F}"/>
              </a:ext>
            </a:extLst>
          </p:cNvPr>
          <p:cNvSpPr/>
          <p:nvPr/>
        </p:nvSpPr>
        <p:spPr>
          <a:xfrm>
            <a:off x="603115" y="1586204"/>
            <a:ext cx="6491596" cy="1637339"/>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55987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4037212142"/>
              </p:ext>
            </p:extLst>
          </p:nvPr>
        </p:nvGraphicFramePr>
        <p:xfrm>
          <a:off x="12287550"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939791016"/>
              </p:ext>
            </p:extLst>
          </p:nvPr>
        </p:nvGraphicFramePr>
        <p:xfrm>
          <a:off x="12272903"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2340905"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427" y="1785061"/>
            <a:ext cx="2620962"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1D5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
        <p:nvSpPr>
          <p:cNvPr id="3" name="矩形 2">
            <a:extLst>
              <a:ext uri="{FF2B5EF4-FFF2-40B4-BE49-F238E27FC236}">
                <a16:creationId xmlns:a16="http://schemas.microsoft.com/office/drawing/2014/main" id="{53C99FA5-4307-4007-91BF-4E36BA9A8F96}"/>
              </a:ext>
            </a:extLst>
          </p:cNvPr>
          <p:cNvSpPr/>
          <p:nvPr/>
        </p:nvSpPr>
        <p:spPr>
          <a:xfrm>
            <a:off x="808035" y="2457534"/>
            <a:ext cx="2767926" cy="375607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716B6113-B86F-4DE7-B39D-54F40F6619D3}"/>
              </a:ext>
            </a:extLst>
          </p:cNvPr>
          <p:cNvSpPr/>
          <p:nvPr/>
        </p:nvSpPr>
        <p:spPr>
          <a:xfrm>
            <a:off x="5837118" y="1683108"/>
            <a:ext cx="5575805" cy="453050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8D8AE55F-261B-4A37-A756-A930796A20AA}"/>
              </a:ext>
            </a:extLst>
          </p:cNvPr>
          <p:cNvSpPr/>
          <p:nvPr/>
        </p:nvSpPr>
        <p:spPr>
          <a:xfrm>
            <a:off x="4229511" y="847476"/>
            <a:ext cx="5575805" cy="108032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73235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C7FD57F4-AE76-44BA-8832-B53A326D58E4}"/>
              </a:ext>
            </a:extLst>
          </p:cNvPr>
          <p:cNvPicPr>
            <a:picLocks noChangeAspect="1"/>
          </p:cNvPicPr>
          <p:nvPr/>
        </p:nvPicPr>
        <p:blipFill rotWithShape="1">
          <a:blip r:embed="rId3">
            <a:extLst>
              <a:ext uri="{28A0092B-C50C-407E-A947-70E740481C1C}">
                <a14:useLocalDpi xmlns:a14="http://schemas.microsoft.com/office/drawing/2010/main" val="0"/>
              </a:ext>
            </a:extLst>
          </a:blip>
          <a:srcRect t="68899"/>
          <a:stretch/>
        </p:blipFill>
        <p:spPr>
          <a:xfrm>
            <a:off x="3113550" y="1669965"/>
            <a:ext cx="5669771" cy="1471374"/>
          </a:xfrm>
          <a:prstGeom prst="rect">
            <a:avLst/>
          </a:prstGeom>
        </p:spPr>
      </p:pic>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7B779D46-5571-42C7-B589-0F19DB99C668}"/>
              </a:ext>
            </a:extLst>
          </p:cNvPr>
          <p:cNvGrpSpPr/>
          <p:nvPr/>
        </p:nvGrpSpPr>
        <p:grpSpPr>
          <a:xfrm>
            <a:off x="1708023" y="1595652"/>
            <a:ext cx="8480827" cy="4855734"/>
            <a:chOff x="1708023" y="1595652"/>
            <a:chExt cx="8480827" cy="4855734"/>
          </a:xfrm>
        </p:grpSpPr>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2143104531"/>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extLst>
                <p:ext uri="{D42A27DB-BD31-4B8C-83A1-F6EECF244321}">
                  <p14:modId xmlns:p14="http://schemas.microsoft.com/office/powerpoint/2010/main" val="434121120"/>
                </p:ext>
              </p:extLst>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99BAE8DF-1380-4A60-9560-E0792FD05F59}"/>
                </a:ext>
              </a:extLst>
            </p:cNvPr>
            <p:cNvGraphicFramePr>
              <a:graphicFrameLocks/>
            </p:cNvGraphicFramePr>
            <p:nvPr>
              <p:extLst>
                <p:ext uri="{D42A27DB-BD31-4B8C-83A1-F6EECF244321}">
                  <p14:modId xmlns:p14="http://schemas.microsoft.com/office/powerpoint/2010/main" val="337052513"/>
                </p:ext>
              </p:extLst>
            </p:nvPr>
          </p:nvGraphicFramePr>
          <p:xfrm>
            <a:off x="1708023" y="3300429"/>
            <a:ext cx="8480825" cy="1446179"/>
          </p:xfrm>
          <a:graphic>
            <a:graphicData uri="http://schemas.openxmlformats.org/drawingml/2006/chart">
              <c:chart xmlns:c="http://schemas.openxmlformats.org/drawingml/2006/chart" xmlns:r="http://schemas.openxmlformats.org/officeDocument/2006/relationships" r:id="rId6"/>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extLst>
              <p:ext uri="{D42A27DB-BD31-4B8C-83A1-F6EECF244321}">
                <p14:modId xmlns:p14="http://schemas.microsoft.com/office/powerpoint/2010/main" val="1930462055"/>
              </p:ext>
            </p:extLst>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27" name="矩形 26">
            <a:extLst>
              <a:ext uri="{FF2B5EF4-FFF2-40B4-BE49-F238E27FC236}">
                <a16:creationId xmlns:a16="http://schemas.microsoft.com/office/drawing/2014/main" id="{B91EABDB-B95F-409D-B72E-491FC962258D}"/>
              </a:ext>
            </a:extLst>
          </p:cNvPr>
          <p:cNvSpPr/>
          <p:nvPr/>
        </p:nvSpPr>
        <p:spPr>
          <a:xfrm>
            <a:off x="1339912" y="3195966"/>
            <a:ext cx="10148935" cy="323573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B027E9D5-A020-46E1-A018-1EEA2BBD4A12}"/>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623412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1719829065"/>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a:extLst>
              <a:ext uri="{FF2B5EF4-FFF2-40B4-BE49-F238E27FC236}">
                <a16:creationId xmlns:a16="http://schemas.microsoft.com/office/drawing/2014/main" id="{791D556E-9867-4B26-8EEA-39F41740A2A2}"/>
              </a:ext>
            </a:extLst>
          </p:cNvPr>
          <p:cNvSpPr/>
          <p:nvPr/>
        </p:nvSpPr>
        <p:spPr>
          <a:xfrm>
            <a:off x="838200" y="1466662"/>
            <a:ext cx="9350648" cy="17206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8" name="圖表 27">
            <a:extLst>
              <a:ext uri="{FF2B5EF4-FFF2-40B4-BE49-F238E27FC236}">
                <a16:creationId xmlns:a16="http://schemas.microsoft.com/office/drawing/2014/main" id="{2854CB1C-0BD9-4ED7-B8F9-313AC54BAB54}"/>
              </a:ext>
            </a:extLst>
          </p:cNvPr>
          <p:cNvGraphicFramePr>
            <a:graphicFrameLocks/>
          </p:cNvGraphicFramePr>
          <p:nvPr>
            <p:extLst>
              <p:ext uri="{D42A27DB-BD31-4B8C-83A1-F6EECF244321}">
                <p14:modId xmlns:p14="http://schemas.microsoft.com/office/powerpoint/2010/main" val="1072641731"/>
              </p:ext>
            </p:extLst>
          </p:nvPr>
        </p:nvGraphicFramePr>
        <p:xfrm>
          <a:off x="1707636" y="3302265"/>
          <a:ext cx="8481600" cy="1447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7" name="箭號: 左-右雙向 6">
            <a:extLst>
              <a:ext uri="{FF2B5EF4-FFF2-40B4-BE49-F238E27FC236}">
                <a16:creationId xmlns:a16="http://schemas.microsoft.com/office/drawing/2014/main" id="{D8EF1AB8-1375-440D-9A96-A59481982267}"/>
              </a:ext>
            </a:extLst>
          </p:cNvPr>
          <p:cNvSpPr/>
          <p:nvPr/>
        </p:nvSpPr>
        <p:spPr>
          <a:xfrm>
            <a:off x="2499156" y="3312936"/>
            <a:ext cx="7193687" cy="385848"/>
          </a:xfrm>
          <a:prstGeom prst="leftRightArrow">
            <a:avLst>
              <a:gd name="adj1" fmla="val 68771"/>
              <a:gd name="adj2" fmla="val 50000"/>
            </a:avLst>
          </a:prstGeom>
          <a:gradFill>
            <a:gsLst>
              <a:gs pos="0">
                <a:schemeClr val="tx1">
                  <a:lumMod val="85000"/>
                  <a:lumOff val="1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Column Sum</a:t>
            </a:r>
            <a:endParaRPr lang="zh-TW" altLang="en-US" sz="1600" dirty="0"/>
          </a:p>
        </p:txBody>
      </p:sp>
      <p:sp>
        <p:nvSpPr>
          <p:cNvPr id="26" name="箭號: 左-右雙向 25">
            <a:extLst>
              <a:ext uri="{FF2B5EF4-FFF2-40B4-BE49-F238E27FC236}">
                <a16:creationId xmlns:a16="http://schemas.microsoft.com/office/drawing/2014/main" id="{1FB49C48-59B6-48EE-9CDF-F6519E90761C}"/>
              </a:ext>
            </a:extLst>
          </p:cNvPr>
          <p:cNvSpPr/>
          <p:nvPr/>
        </p:nvSpPr>
        <p:spPr>
          <a:xfrm>
            <a:off x="2499155" y="4832979"/>
            <a:ext cx="7193687" cy="385848"/>
          </a:xfrm>
          <a:prstGeom prst="leftRightArrow">
            <a:avLst>
              <a:gd name="adj1" fmla="val 68771"/>
              <a:gd name="adj2" fmla="val 50000"/>
            </a:avLst>
          </a:prstGeom>
          <a:gradFill>
            <a:gsLst>
              <a:gs pos="0">
                <a:srgbClr val="4F81BD"/>
              </a:gs>
              <a:gs pos="100000">
                <a:srgbClr val="C050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Type Purity</a:t>
            </a:r>
            <a:endParaRPr lang="zh-TW" altLang="en-US" sz="1600" dirty="0"/>
          </a:p>
        </p:txBody>
      </p:sp>
      <p:sp>
        <p:nvSpPr>
          <p:cNvPr id="20" name="矩形 19">
            <a:extLst>
              <a:ext uri="{FF2B5EF4-FFF2-40B4-BE49-F238E27FC236}">
                <a16:creationId xmlns:a16="http://schemas.microsoft.com/office/drawing/2014/main" id="{017D79BB-0552-47D3-BBFE-B71AC381E704}"/>
              </a:ext>
            </a:extLst>
          </p:cNvPr>
          <p:cNvSpPr/>
          <p:nvPr/>
        </p:nvSpPr>
        <p:spPr>
          <a:xfrm>
            <a:off x="1337909" y="4759116"/>
            <a:ext cx="9350648" cy="160974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標題 1">
            <a:extLst>
              <a:ext uri="{FF2B5EF4-FFF2-40B4-BE49-F238E27FC236}">
                <a16:creationId xmlns:a16="http://schemas.microsoft.com/office/drawing/2014/main" id="{670C930E-D689-4925-8F2A-8678C2E5789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12648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左-右雙向 6">
            <a:extLst>
              <a:ext uri="{FF2B5EF4-FFF2-40B4-BE49-F238E27FC236}">
                <a16:creationId xmlns:a16="http://schemas.microsoft.com/office/drawing/2014/main" id="{D8EF1AB8-1375-440D-9A96-A59481982267}"/>
              </a:ext>
            </a:extLst>
          </p:cNvPr>
          <p:cNvSpPr/>
          <p:nvPr/>
        </p:nvSpPr>
        <p:spPr>
          <a:xfrm>
            <a:off x="2499156" y="3312936"/>
            <a:ext cx="7193687" cy="385848"/>
          </a:xfrm>
          <a:prstGeom prst="leftRightArrow">
            <a:avLst>
              <a:gd name="adj1" fmla="val 68771"/>
              <a:gd name="adj2" fmla="val 50000"/>
            </a:avLst>
          </a:prstGeom>
          <a:gradFill>
            <a:gsLst>
              <a:gs pos="0">
                <a:schemeClr val="tx1">
                  <a:lumMod val="85000"/>
                  <a:lumOff val="1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Column Sum</a:t>
            </a:r>
            <a:endParaRPr lang="zh-TW" altLang="en-US" sz="1600" dirty="0"/>
          </a:p>
        </p:txBody>
      </p:sp>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2517965268"/>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26" name="箭號: 左-右雙向 25">
            <a:extLst>
              <a:ext uri="{FF2B5EF4-FFF2-40B4-BE49-F238E27FC236}">
                <a16:creationId xmlns:a16="http://schemas.microsoft.com/office/drawing/2014/main" id="{1FB49C48-59B6-48EE-9CDF-F6519E90761C}"/>
              </a:ext>
            </a:extLst>
          </p:cNvPr>
          <p:cNvSpPr/>
          <p:nvPr/>
        </p:nvSpPr>
        <p:spPr>
          <a:xfrm>
            <a:off x="2499155" y="4832979"/>
            <a:ext cx="7193687" cy="385848"/>
          </a:xfrm>
          <a:prstGeom prst="leftRightArrow">
            <a:avLst>
              <a:gd name="adj1" fmla="val 68771"/>
              <a:gd name="adj2" fmla="val 50000"/>
            </a:avLst>
          </a:prstGeom>
          <a:gradFill>
            <a:gsLst>
              <a:gs pos="0">
                <a:srgbClr val="4F81BD"/>
              </a:gs>
              <a:gs pos="100000">
                <a:srgbClr val="C050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Type Purity</a:t>
            </a:r>
            <a:endParaRPr lang="zh-TW" altLang="en-US" sz="1600" dirty="0"/>
          </a:p>
        </p:txBody>
      </p:sp>
      <p:sp>
        <p:nvSpPr>
          <p:cNvPr id="22" name="標題 1">
            <a:extLst>
              <a:ext uri="{FF2B5EF4-FFF2-40B4-BE49-F238E27FC236}">
                <a16:creationId xmlns:a16="http://schemas.microsoft.com/office/drawing/2014/main" id="{820C0C57-EAE5-4C21-B45A-0C3A2257494E}"/>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
        <p:nvSpPr>
          <p:cNvPr id="9" name="矩形 8">
            <a:extLst>
              <a:ext uri="{FF2B5EF4-FFF2-40B4-BE49-F238E27FC236}">
                <a16:creationId xmlns:a16="http://schemas.microsoft.com/office/drawing/2014/main" id="{791D556E-9867-4B26-8EEA-39F41740A2A2}"/>
              </a:ext>
            </a:extLst>
          </p:cNvPr>
          <p:cNvSpPr/>
          <p:nvPr/>
        </p:nvSpPr>
        <p:spPr>
          <a:xfrm>
            <a:off x="1707248" y="1466662"/>
            <a:ext cx="8481600" cy="17206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4" name="圖表 13">
            <a:extLst>
              <a:ext uri="{FF2B5EF4-FFF2-40B4-BE49-F238E27FC236}">
                <a16:creationId xmlns:a16="http://schemas.microsoft.com/office/drawing/2014/main" id="{1C08E159-EB43-481E-93EF-64174ED62AC0}"/>
              </a:ext>
            </a:extLst>
          </p:cNvPr>
          <p:cNvGraphicFramePr>
            <a:graphicFrameLocks/>
          </p:cNvGraphicFramePr>
          <p:nvPr>
            <p:extLst>
              <p:ext uri="{D42A27DB-BD31-4B8C-83A1-F6EECF244321}">
                <p14:modId xmlns:p14="http://schemas.microsoft.com/office/powerpoint/2010/main" val="3301550949"/>
              </p:ext>
            </p:extLst>
          </p:nvPr>
        </p:nvGraphicFramePr>
        <p:xfrm>
          <a:off x="1707636" y="3302265"/>
          <a:ext cx="8481600" cy="1447200"/>
        </p:xfrm>
        <a:graphic>
          <a:graphicData uri="http://schemas.openxmlformats.org/drawingml/2006/chart">
            <c:chart xmlns:c="http://schemas.openxmlformats.org/drawingml/2006/chart" xmlns:r="http://schemas.openxmlformats.org/officeDocument/2006/relationships" r:id="rId5"/>
          </a:graphicData>
        </a:graphic>
      </p:graphicFrame>
      <p:sp>
        <p:nvSpPr>
          <p:cNvPr id="16" name="矩形 15">
            <a:extLst>
              <a:ext uri="{FF2B5EF4-FFF2-40B4-BE49-F238E27FC236}">
                <a16:creationId xmlns:a16="http://schemas.microsoft.com/office/drawing/2014/main" id="{7899A26A-920C-4923-B121-D8B4666C4E4E}"/>
              </a:ext>
            </a:extLst>
          </p:cNvPr>
          <p:cNvSpPr/>
          <p:nvPr/>
        </p:nvSpPr>
        <p:spPr>
          <a:xfrm>
            <a:off x="1337909" y="3187287"/>
            <a:ext cx="9740399" cy="1579604"/>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8904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70D0B8F-14CE-441B-89EA-D02D67D1BF05}"/>
              </a:ext>
            </a:extLst>
          </p:cNvPr>
          <p:cNvSpPr/>
          <p:nvPr/>
        </p:nvSpPr>
        <p:spPr>
          <a:xfrm>
            <a:off x="838200" y="1439501"/>
            <a:ext cx="6585642" cy="497940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TextBox 5">
            <a:extLst>
              <a:ext uri="{FF2B5EF4-FFF2-40B4-BE49-F238E27FC236}">
                <a16:creationId xmlns:a16="http://schemas.microsoft.com/office/drawing/2014/main" id="{010FDC48-7F72-4960-919A-BD487152D874}"/>
              </a:ext>
            </a:extLst>
          </p:cNvPr>
          <p:cNvSpPr txBox="1"/>
          <p:nvPr/>
        </p:nvSpPr>
        <p:spPr>
          <a:xfrm>
            <a:off x="838200" y="1834666"/>
            <a:ext cx="4844774" cy="2140330"/>
          </a:xfrm>
          <a:prstGeom prst="rect">
            <a:avLst/>
          </a:prstGeom>
        </p:spPr>
        <p:txBody>
          <a:bodyPr wrap="square" lIns="0" tIns="0" rIns="0" bIns="0" rtlCol="0" anchor="t">
            <a:spAutoFit/>
          </a:bodyPr>
          <a:lstStyle/>
          <a:p>
            <a:pPr algn="just">
              <a:lnSpc>
                <a:spcPts val="3359"/>
              </a:lnSpc>
            </a:pPr>
            <a:r>
              <a:rPr lang="en-US" altLang="zh-TW" dirty="0">
                <a:solidFill>
                  <a:srgbClr val="000000"/>
                </a:solidFill>
                <a:latin typeface="Nunito Light"/>
              </a:rPr>
              <a:t>Finally, using Binary Coded Decimal to compute the numerical values representing the feature groups. </a:t>
            </a:r>
          </a:p>
          <a:p>
            <a:pPr marL="342900" indent="-342900" algn="just">
              <a:lnSpc>
                <a:spcPts val="3359"/>
              </a:lnSpc>
              <a:buFont typeface="+mj-lt"/>
              <a:buAutoNum type="arabicPeriod"/>
            </a:pPr>
            <a:r>
              <a:rPr lang="en-US" altLang="zh-TW" dirty="0">
                <a:solidFill>
                  <a:srgbClr val="000000"/>
                </a:solidFill>
                <a:latin typeface="Nunito Light"/>
              </a:rPr>
              <a:t>BCD</a:t>
            </a:r>
          </a:p>
          <a:p>
            <a:pPr marL="342900" indent="-342900" algn="just">
              <a:lnSpc>
                <a:spcPts val="3359"/>
              </a:lnSpc>
              <a:buFont typeface="+mj-lt"/>
              <a:buAutoNum type="arabicPeriod"/>
            </a:pPr>
            <a:r>
              <a:rPr lang="en-US" altLang="zh-TW" dirty="0">
                <a:solidFill>
                  <a:srgbClr val="000000"/>
                </a:solidFill>
                <a:latin typeface="Nunito Light"/>
              </a:rPr>
              <a:t>Ranked BCD</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475689490"/>
              </p:ext>
            </p:extLst>
          </p:nvPr>
        </p:nvGraphicFramePr>
        <p:xfrm>
          <a:off x="6509028" y="1976686"/>
          <a:ext cx="5257799" cy="4379664"/>
        </p:xfrm>
        <a:graphic>
          <a:graphicData uri="http://schemas.openxmlformats.org/drawingml/2006/table">
            <a:tbl>
              <a:tblPr/>
              <a:tblGrid>
                <a:gridCol w="1450011">
                  <a:extLst>
                    <a:ext uri="{9D8B030D-6E8A-4147-A177-3AD203B41FA5}">
                      <a16:colId xmlns:a16="http://schemas.microsoft.com/office/drawing/2014/main" val="1476190736"/>
                    </a:ext>
                  </a:extLst>
                </a:gridCol>
                <a:gridCol w="951947">
                  <a:extLst>
                    <a:ext uri="{9D8B030D-6E8A-4147-A177-3AD203B41FA5}">
                      <a16:colId xmlns:a16="http://schemas.microsoft.com/office/drawing/2014/main" val="3595054322"/>
                    </a:ext>
                  </a:extLst>
                </a:gridCol>
                <a:gridCol w="951947">
                  <a:extLst>
                    <a:ext uri="{9D8B030D-6E8A-4147-A177-3AD203B41FA5}">
                      <a16:colId xmlns:a16="http://schemas.microsoft.com/office/drawing/2014/main" val="3231528010"/>
                    </a:ext>
                  </a:extLst>
                </a:gridCol>
                <a:gridCol w="951947">
                  <a:extLst>
                    <a:ext uri="{9D8B030D-6E8A-4147-A177-3AD203B41FA5}">
                      <a16:colId xmlns:a16="http://schemas.microsoft.com/office/drawing/2014/main" val="642696343"/>
                    </a:ext>
                  </a:extLst>
                </a:gridCol>
                <a:gridCol w="951947">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
        <p:nvSpPr>
          <p:cNvPr id="14" name="標題 1">
            <a:extLst>
              <a:ext uri="{FF2B5EF4-FFF2-40B4-BE49-F238E27FC236}">
                <a16:creationId xmlns:a16="http://schemas.microsoft.com/office/drawing/2014/main" id="{6EAAE67B-439C-43A8-BDD2-195D7E391CDB}"/>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14025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937570656"/>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250621" y="1592761"/>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44023548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60018137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extLst>
              <p:ext uri="{D42A27DB-BD31-4B8C-83A1-F6EECF244321}">
                <p14:modId xmlns:p14="http://schemas.microsoft.com/office/powerpoint/2010/main" val="2731627167"/>
              </p:ext>
            </p:extLst>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extLst>
              <p:ext uri="{D42A27DB-BD31-4B8C-83A1-F6EECF244321}">
                <p14:modId xmlns:p14="http://schemas.microsoft.com/office/powerpoint/2010/main" val="2706188522"/>
              </p:ext>
            </p:extLst>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6"/>
          </a:graphicData>
        </a:graphic>
      </p:graphicFrame>
      <p:sp>
        <p:nvSpPr>
          <p:cNvPr id="13" name="矩形 12">
            <a:extLst>
              <a:ext uri="{FF2B5EF4-FFF2-40B4-BE49-F238E27FC236}">
                <a16:creationId xmlns:a16="http://schemas.microsoft.com/office/drawing/2014/main" id="{31B02203-1D1C-4E0C-ADF0-CEE50768644B}"/>
              </a:ext>
            </a:extLst>
          </p:cNvPr>
          <p:cNvSpPr/>
          <p:nvPr/>
        </p:nvSpPr>
        <p:spPr>
          <a:xfrm>
            <a:off x="6395812" y="1443778"/>
            <a:ext cx="5285079" cy="30597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4E03F3-AF16-4FF0-ACE2-B383FD7ED3A5}"/>
              </a:ext>
            </a:extLst>
          </p:cNvPr>
          <p:cNvSpPr/>
          <p:nvPr/>
        </p:nvSpPr>
        <p:spPr>
          <a:xfrm>
            <a:off x="368333" y="4522607"/>
            <a:ext cx="6584660" cy="186062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0BD6F414-D5A4-4D59-8D47-CCAA1E5DD2C8}"/>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951169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313628832"/>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Sequenced features</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23" name="群組 22">
            <a:extLst>
              <a:ext uri="{FF2B5EF4-FFF2-40B4-BE49-F238E27FC236}">
                <a16:creationId xmlns:a16="http://schemas.microsoft.com/office/drawing/2014/main" id="{DD2251E3-1294-4DDC-9F6C-6CABE982C26B}"/>
              </a:ext>
            </a:extLst>
          </p:cNvPr>
          <p:cNvGrpSpPr/>
          <p:nvPr/>
        </p:nvGrpSpPr>
        <p:grpSpPr>
          <a:xfrm>
            <a:off x="1250621" y="1592761"/>
            <a:ext cx="4849899" cy="2929847"/>
            <a:chOff x="1312776" y="1355197"/>
            <a:chExt cx="4849899" cy="2929847"/>
          </a:xfrm>
        </p:grpSpPr>
        <p:graphicFrame>
          <p:nvGraphicFramePr>
            <p:cNvPr id="24" name="圖表 23">
              <a:extLst>
                <a:ext uri="{FF2B5EF4-FFF2-40B4-BE49-F238E27FC236}">
                  <a16:creationId xmlns:a16="http://schemas.microsoft.com/office/drawing/2014/main" id="{C5D66F40-641A-4C21-91D6-91B8D11CD6D4}"/>
                </a:ext>
              </a:extLst>
            </p:cNvPr>
            <p:cNvGraphicFramePr>
              <a:graphicFrameLocks/>
            </p:cNvGraphicFramePr>
            <p:nvPr>
              <p:extLst>
                <p:ext uri="{D42A27DB-BD31-4B8C-83A1-F6EECF244321}">
                  <p14:modId xmlns:p14="http://schemas.microsoft.com/office/powerpoint/2010/main" val="2307454460"/>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圖表 24">
              <a:extLst>
                <a:ext uri="{FF2B5EF4-FFF2-40B4-BE49-F238E27FC236}">
                  <a16:creationId xmlns:a16="http://schemas.microsoft.com/office/drawing/2014/main" id="{AFE2FD09-818D-406E-98BA-61DD07CBB9BB}"/>
                </a:ext>
              </a:extLst>
            </p:cNvPr>
            <p:cNvGraphicFramePr>
              <a:graphicFrameLocks/>
            </p:cNvGraphicFramePr>
            <p:nvPr>
              <p:extLst>
                <p:ext uri="{D42A27DB-BD31-4B8C-83A1-F6EECF244321}">
                  <p14:modId xmlns:p14="http://schemas.microsoft.com/office/powerpoint/2010/main" val="3151427304"/>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9" name="矩形 8">
            <a:extLst>
              <a:ext uri="{FF2B5EF4-FFF2-40B4-BE49-F238E27FC236}">
                <a16:creationId xmlns:a16="http://schemas.microsoft.com/office/drawing/2014/main" id="{98EB69E5-85CF-4263-9481-E62BA57534F5}"/>
              </a:ext>
            </a:extLst>
          </p:cNvPr>
          <p:cNvSpPr/>
          <p:nvPr/>
        </p:nvSpPr>
        <p:spPr>
          <a:xfrm>
            <a:off x="425175" y="1542438"/>
            <a:ext cx="6900916" cy="1512000"/>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6"/>
          </a:graphicData>
        </a:graphic>
      </p:graphicFrame>
      <p:sp>
        <p:nvSpPr>
          <p:cNvPr id="14" name="矩形 13">
            <a:extLst>
              <a:ext uri="{FF2B5EF4-FFF2-40B4-BE49-F238E27FC236}">
                <a16:creationId xmlns:a16="http://schemas.microsoft.com/office/drawing/2014/main" id="{CCA94C46-79CF-4975-98E2-BFB20F0C7D98}"/>
              </a:ext>
            </a:extLst>
          </p:cNvPr>
          <p:cNvSpPr/>
          <p:nvPr/>
        </p:nvSpPr>
        <p:spPr>
          <a:xfrm>
            <a:off x="6342025" y="1477645"/>
            <a:ext cx="5561988" cy="302630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99EFA0DE-4BA7-46BB-8CE3-C4484F7EE941}"/>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532041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4202835501"/>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Sequenced features</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標題 1">
            <a:extLst>
              <a:ext uri="{FF2B5EF4-FFF2-40B4-BE49-F238E27FC236}">
                <a16:creationId xmlns:a16="http://schemas.microsoft.com/office/drawing/2014/main" id="{929F6118-2D26-4669-8F39-7046FE7AA42C}"/>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grpSp>
        <p:nvGrpSpPr>
          <p:cNvPr id="13" name="群組 12">
            <a:extLst>
              <a:ext uri="{FF2B5EF4-FFF2-40B4-BE49-F238E27FC236}">
                <a16:creationId xmlns:a16="http://schemas.microsoft.com/office/drawing/2014/main" id="{2426308B-ACD1-4E8C-B530-40AB27BAA3D8}"/>
              </a:ext>
            </a:extLst>
          </p:cNvPr>
          <p:cNvGrpSpPr/>
          <p:nvPr/>
        </p:nvGrpSpPr>
        <p:grpSpPr>
          <a:xfrm>
            <a:off x="1250621" y="1592761"/>
            <a:ext cx="4849899" cy="2929847"/>
            <a:chOff x="1312776" y="1355197"/>
            <a:chExt cx="4849899" cy="2929847"/>
          </a:xfrm>
        </p:grpSpPr>
        <p:graphicFrame>
          <p:nvGraphicFramePr>
            <p:cNvPr id="15" name="圖表 14">
              <a:extLst>
                <a:ext uri="{FF2B5EF4-FFF2-40B4-BE49-F238E27FC236}">
                  <a16:creationId xmlns:a16="http://schemas.microsoft.com/office/drawing/2014/main" id="{C35401B4-183B-45E8-8347-0AEC0675628E}"/>
                </a:ext>
              </a:extLst>
            </p:cNvPr>
            <p:cNvGraphicFramePr>
              <a:graphicFrameLocks/>
            </p:cNvGraphicFramePr>
            <p:nvPr>
              <p:extLst>
                <p:ext uri="{D42A27DB-BD31-4B8C-83A1-F6EECF244321}">
                  <p14:modId xmlns:p14="http://schemas.microsoft.com/office/powerpoint/2010/main" val="2847640934"/>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6344180B-293C-4146-9EB2-54E6F4FBE598}"/>
                </a:ext>
              </a:extLst>
            </p:cNvPr>
            <p:cNvGraphicFramePr>
              <a:graphicFrameLocks/>
            </p:cNvGraphicFramePr>
            <p:nvPr>
              <p:extLst>
                <p:ext uri="{D42A27DB-BD31-4B8C-83A1-F6EECF244321}">
                  <p14:modId xmlns:p14="http://schemas.microsoft.com/office/powerpoint/2010/main" val="90402039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6"/>
            </a:graphicData>
          </a:graphic>
        </p:graphicFrame>
      </p:grpSp>
      <p:sp>
        <p:nvSpPr>
          <p:cNvPr id="19" name="矩形 18">
            <a:extLst>
              <a:ext uri="{FF2B5EF4-FFF2-40B4-BE49-F238E27FC236}">
                <a16:creationId xmlns:a16="http://schemas.microsoft.com/office/drawing/2014/main" id="{4E314BA1-68F7-457A-823E-BC75D994D27E}"/>
              </a:ext>
            </a:extLst>
          </p:cNvPr>
          <p:cNvSpPr/>
          <p:nvPr/>
        </p:nvSpPr>
        <p:spPr>
          <a:xfrm>
            <a:off x="393283" y="4513465"/>
            <a:ext cx="6597064" cy="1940811"/>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80474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DD7ADB49-D3DF-45F3-9F18-C6C0E4011087}"/>
              </a:ext>
            </a:extLst>
          </p:cNvPr>
          <p:cNvGraphicFramePr>
            <a:graphicFrameLocks/>
          </p:cNvGraphicFramePr>
          <p:nvPr>
            <p:extLst>
              <p:ext uri="{D42A27DB-BD31-4B8C-83A1-F6EECF244321}">
                <p14:modId xmlns:p14="http://schemas.microsoft.com/office/powerpoint/2010/main" val="951274416"/>
              </p:ext>
            </p:extLst>
          </p:nvPr>
        </p:nvGraphicFramePr>
        <p:xfrm>
          <a:off x="451445" y="1840904"/>
          <a:ext cx="11289109"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圖表 14">
            <a:extLst>
              <a:ext uri="{FF2B5EF4-FFF2-40B4-BE49-F238E27FC236}">
                <a16:creationId xmlns:a16="http://schemas.microsoft.com/office/drawing/2014/main" id="{14C54B5C-0C96-486F-8732-A76EB7D2006F}"/>
              </a:ext>
            </a:extLst>
          </p:cNvPr>
          <p:cNvGraphicFramePr>
            <a:graphicFrameLocks/>
          </p:cNvGraphicFramePr>
          <p:nvPr>
            <p:extLst>
              <p:ext uri="{D42A27DB-BD31-4B8C-83A1-F6EECF244321}">
                <p14:modId xmlns:p14="http://schemas.microsoft.com/office/powerpoint/2010/main" val="2528294083"/>
              </p:ext>
            </p:extLst>
          </p:nvPr>
        </p:nvGraphicFramePr>
        <p:xfrm>
          <a:off x="477716" y="4191225"/>
          <a:ext cx="11289109"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22" name="矩形 21">
            <a:extLst>
              <a:ext uri="{FF2B5EF4-FFF2-40B4-BE49-F238E27FC236}">
                <a16:creationId xmlns:a16="http://schemas.microsoft.com/office/drawing/2014/main" id="{7220ADD2-4357-4774-91E8-0B7195B515A3}"/>
              </a:ext>
            </a:extLst>
          </p:cNvPr>
          <p:cNvSpPr/>
          <p:nvPr/>
        </p:nvSpPr>
        <p:spPr>
          <a:xfrm>
            <a:off x="425175" y="4186099"/>
            <a:ext cx="11341650" cy="216512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標題 1">
            <a:extLst>
              <a:ext uri="{FF2B5EF4-FFF2-40B4-BE49-F238E27FC236}">
                <a16:creationId xmlns:a16="http://schemas.microsoft.com/office/drawing/2014/main" id="{1B27C8F1-32FF-4F83-8D06-41F3FCDBE95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91181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圖表 12">
            <a:extLst>
              <a:ext uri="{FF2B5EF4-FFF2-40B4-BE49-F238E27FC236}">
                <a16:creationId xmlns:a16="http://schemas.microsoft.com/office/drawing/2014/main" id="{5E759CDF-77D6-486B-9B68-45270E2EC543}"/>
              </a:ext>
            </a:extLst>
          </p:cNvPr>
          <p:cNvGraphicFramePr>
            <a:graphicFrameLocks/>
          </p:cNvGraphicFramePr>
          <p:nvPr>
            <p:extLst>
              <p:ext uri="{D42A27DB-BD31-4B8C-83A1-F6EECF244321}">
                <p14:modId xmlns:p14="http://schemas.microsoft.com/office/powerpoint/2010/main" val="2900450556"/>
              </p:ext>
            </p:extLst>
          </p:nvPr>
        </p:nvGraphicFramePr>
        <p:xfrm>
          <a:off x="451445" y="1840904"/>
          <a:ext cx="11289109" cy="2160000"/>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79DC0C10-DFF3-4357-BF28-52BB8EE954AD}"/>
              </a:ext>
            </a:extLst>
          </p:cNvPr>
          <p:cNvSpPr/>
          <p:nvPr/>
        </p:nvSpPr>
        <p:spPr>
          <a:xfrm>
            <a:off x="398904" y="1750940"/>
            <a:ext cx="11341650" cy="21651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5" name="圖表 14">
            <a:extLst>
              <a:ext uri="{FF2B5EF4-FFF2-40B4-BE49-F238E27FC236}">
                <a16:creationId xmlns:a16="http://schemas.microsoft.com/office/drawing/2014/main" id="{14C54B5C-0C96-486F-8732-A76EB7D2006F}"/>
              </a:ext>
            </a:extLst>
          </p:cNvPr>
          <p:cNvGraphicFramePr>
            <a:graphicFrameLocks/>
          </p:cNvGraphicFramePr>
          <p:nvPr/>
        </p:nvGraphicFramePr>
        <p:xfrm>
          <a:off x="477716" y="4191225"/>
          <a:ext cx="11289109"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10" name="標題 1">
            <a:extLst>
              <a:ext uri="{FF2B5EF4-FFF2-40B4-BE49-F238E27FC236}">
                <a16:creationId xmlns:a16="http://schemas.microsoft.com/office/drawing/2014/main" id="{B7C05E07-0EEB-4515-A8B0-28535FEBAA1E}"/>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982574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Yun-Hao Yang | 2023</a:t>
            </a:r>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1724241089"/>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Sort the columns in the group with </a:t>
                      </a:r>
                      <a:br>
                        <a:rPr lang="en-US" altLang="zh-TW" dirty="0">
                          <a:latin typeface="Nunito" panose="00000500000000000000" pitchFamily="2" charset="0"/>
                        </a:rPr>
                      </a:br>
                      <a:r>
                        <a:rPr lang="en-US" altLang="zh-TW" dirty="0">
                          <a:latin typeface="Nunito" panose="00000500000000000000" pitchFamily="2" charset="0"/>
                        </a:rPr>
                        <a:t>different column properties.</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390781" y="1522677"/>
            <a:ext cx="2401078" cy="4625606"/>
          </a:xfrm>
          <a:prstGeom prst="rect">
            <a:avLst/>
          </a:prstGeom>
          <a:noFill/>
          <a:extLst>
            <a:ext uri="{909E8E84-426E-40DD-AFC4-6F175D3DCCD1}">
              <a14:hiddenFill xmlns:a14="http://schemas.microsoft.com/office/drawing/2010/main">
                <a:solidFill>
                  <a:srgbClr val="FFFFFF"/>
                </a:solidFill>
              </a14:hiddenFill>
            </a:ext>
          </a:extLst>
        </p:spPr>
      </p:pic>
      <p:sp>
        <p:nvSpPr>
          <p:cNvPr id="15" name="標題 1">
            <a:extLst>
              <a:ext uri="{FF2B5EF4-FFF2-40B4-BE49-F238E27FC236}">
                <a16:creationId xmlns:a16="http://schemas.microsoft.com/office/drawing/2014/main" id="{FF602410-067B-4F98-854A-8503A21921E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-sum up</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129566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427" y="1785061"/>
            <a:ext cx="2620962"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1D5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
        <p:nvSpPr>
          <p:cNvPr id="3" name="矩形 2">
            <a:extLst>
              <a:ext uri="{FF2B5EF4-FFF2-40B4-BE49-F238E27FC236}">
                <a16:creationId xmlns:a16="http://schemas.microsoft.com/office/drawing/2014/main" id="{53C99FA5-4307-4007-91BF-4E36BA9A8F96}"/>
              </a:ext>
            </a:extLst>
          </p:cNvPr>
          <p:cNvSpPr/>
          <p:nvPr/>
        </p:nvSpPr>
        <p:spPr>
          <a:xfrm>
            <a:off x="808035" y="5124450"/>
            <a:ext cx="2767926" cy="1089161"/>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716B6113-B86F-4DE7-B39D-54F40F6619D3}"/>
              </a:ext>
            </a:extLst>
          </p:cNvPr>
          <p:cNvSpPr/>
          <p:nvPr/>
        </p:nvSpPr>
        <p:spPr>
          <a:xfrm>
            <a:off x="5837118" y="1907142"/>
            <a:ext cx="5575805" cy="4285811"/>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715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2576346"/>
          </a:xfrm>
          <a:prstGeom prst="rect">
            <a:avLst/>
          </a:prstGeom>
        </p:spPr>
        <p:txBody>
          <a:bodyPr wrap="square" lIns="0" tIns="0" rIns="0" bIns="0" rtlCol="0" anchor="t">
            <a:spAutoFit/>
          </a:bodyPr>
          <a:lstStyle/>
          <a:p>
            <a:pPr>
              <a:lnSpc>
                <a:spcPts val="3359"/>
              </a:lnSpc>
            </a:pPr>
            <a:r>
              <a:rPr lang="en-US" altLang="zh-TW" dirty="0">
                <a:solidFill>
                  <a:srgbClr val="000000"/>
                </a:solidFill>
                <a:latin typeface="Nunito Light"/>
              </a:rPr>
              <a:t>We compare classification results with the commonly used variable encoding method under different datasets.</a:t>
            </a:r>
          </a:p>
          <a:p>
            <a:pPr marL="342900" indent="-342900">
              <a:lnSpc>
                <a:spcPts val="3359"/>
              </a:lnSpc>
              <a:buFont typeface="+mj-lt"/>
              <a:buAutoNum type="arabicPeriod"/>
            </a:pPr>
            <a:r>
              <a:rPr lang="en-US" altLang="zh-TW" dirty="0">
                <a:solidFill>
                  <a:srgbClr val="000000"/>
                </a:solidFill>
                <a:latin typeface="Nunito Light"/>
              </a:rPr>
              <a:t>Simulated continuous datasets</a:t>
            </a:r>
          </a:p>
          <a:p>
            <a:pPr marL="342900" indent="-342900">
              <a:lnSpc>
                <a:spcPts val="3359"/>
              </a:lnSpc>
              <a:buFont typeface="+mj-lt"/>
              <a:buAutoNum type="arabicPeriod"/>
            </a:pPr>
            <a:r>
              <a:rPr lang="en-US" altLang="zh-TW" dirty="0" err="1">
                <a:solidFill>
                  <a:srgbClr val="000000"/>
                </a:solidFill>
                <a:latin typeface="Nunito Light"/>
              </a:rPr>
              <a:t>Kaggle</a:t>
            </a:r>
            <a:r>
              <a:rPr lang="en-US" altLang="zh-TW" dirty="0">
                <a:solidFill>
                  <a:srgbClr val="000000"/>
                </a:solidFill>
                <a:latin typeface="Nunito Light"/>
              </a:rPr>
              <a:t>-Feature encoding challenge dataset</a:t>
            </a:r>
          </a:p>
          <a:p>
            <a:pPr indent="457200">
              <a:lnSpc>
                <a:spcPts val="3359"/>
              </a:lnSpc>
            </a:pPr>
            <a:endParaRPr lang="en-US" altLang="zh-TW" dirty="0">
              <a:solidFill>
                <a:srgbClr val="000000"/>
              </a:solidFill>
              <a:latin typeface="Nunito Light"/>
            </a:endParaRPr>
          </a:p>
        </p:txBody>
      </p:sp>
      <p:pic>
        <p:nvPicPr>
          <p:cNvPr id="8" name="圖片 7">
            <a:extLst>
              <a:ext uri="{FF2B5EF4-FFF2-40B4-BE49-F238E27FC236}">
                <a16:creationId xmlns:a16="http://schemas.microsoft.com/office/drawing/2014/main" id="{76CE1829-693F-4910-A702-2307D83757E5}"/>
              </a:ext>
            </a:extLst>
          </p:cNvPr>
          <p:cNvPicPr>
            <a:picLocks noChangeAspect="1"/>
          </p:cNvPicPr>
          <p:nvPr/>
        </p:nvPicPr>
        <p:blipFill>
          <a:blip r:embed="rId3"/>
          <a:stretch>
            <a:fillRect/>
          </a:stretch>
        </p:blipFill>
        <p:spPr>
          <a:xfrm>
            <a:off x="7540488" y="237021"/>
            <a:ext cx="4282212" cy="3371988"/>
          </a:xfrm>
          <a:prstGeom prst="rect">
            <a:avLst/>
          </a:prstGeom>
        </p:spPr>
      </p:pic>
      <p:pic>
        <p:nvPicPr>
          <p:cNvPr id="9" name="圖片 8">
            <a:hlinkClick r:id="rId4" action="ppaction://hlinkfile"/>
            <a:extLst>
              <a:ext uri="{FF2B5EF4-FFF2-40B4-BE49-F238E27FC236}">
                <a16:creationId xmlns:a16="http://schemas.microsoft.com/office/drawing/2014/main" id="{2BB60EDD-B06A-40F5-9F7D-AD49E8CC1043}"/>
              </a:ext>
            </a:extLst>
          </p:cNvPr>
          <p:cNvPicPr>
            <a:picLocks noChangeAspect="1"/>
          </p:cNvPicPr>
          <p:nvPr/>
        </p:nvPicPr>
        <p:blipFill rotWithShape="1">
          <a:blip r:embed="rId5"/>
          <a:srcRect l="524" r="695" b="18756"/>
          <a:stretch/>
        </p:blipFill>
        <p:spPr>
          <a:xfrm>
            <a:off x="7540488" y="3739453"/>
            <a:ext cx="4282212" cy="2616897"/>
          </a:xfrm>
          <a:prstGeom prst="rect">
            <a:avLst/>
          </a:prstGeom>
        </p:spPr>
      </p:pic>
    </p:spTree>
    <p:extLst>
      <p:ext uri="{BB962C8B-B14F-4D97-AF65-F5344CB8AC3E}">
        <p14:creationId xmlns:p14="http://schemas.microsoft.com/office/powerpoint/2010/main" val="1215055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br>
              <a:rPr lang="en-US" altLang="zh-TW" sz="2000"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-(3300</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samples, 3000 Good, 300 Bad)</a:t>
            </a:r>
            <a:endParaRPr lang="zh-TW" altLang="en-US" sz="4800" i="1" dirty="0">
              <a:solidFill>
                <a:srgbClr val="14365D"/>
              </a:solidFill>
              <a:latin typeface="Nunito Light" panose="000004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pic>
        <p:nvPicPr>
          <p:cNvPr id="7" name="圖片 6">
            <a:hlinkClick r:id="rId3" action="ppaction://hlinkfile"/>
            <a:extLst>
              <a:ext uri="{FF2B5EF4-FFF2-40B4-BE49-F238E27FC236}">
                <a16:creationId xmlns:a16="http://schemas.microsoft.com/office/drawing/2014/main" id="{79BF73DB-4BF8-4669-A02B-C33E3FFC1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2" y="2438051"/>
            <a:ext cx="3150000" cy="3150000"/>
          </a:xfrm>
          <a:prstGeom prst="rect">
            <a:avLst/>
          </a:prstGeom>
        </p:spPr>
      </p:pic>
      <p:pic>
        <p:nvPicPr>
          <p:cNvPr id="10" name="圖片 9">
            <a:hlinkClick r:id="rId5" action="ppaction://hlinkfile"/>
            <a:extLst>
              <a:ext uri="{FF2B5EF4-FFF2-40B4-BE49-F238E27FC236}">
                <a16:creationId xmlns:a16="http://schemas.microsoft.com/office/drawing/2014/main" id="{25FDE4A8-EC8F-45A2-9C94-83DBA80D69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1000" y="2438051"/>
            <a:ext cx="3150000" cy="3150000"/>
          </a:xfrm>
          <a:prstGeom prst="rect">
            <a:avLst/>
          </a:prstGeom>
        </p:spPr>
      </p:pic>
      <p:pic>
        <p:nvPicPr>
          <p:cNvPr id="12" name="圖片 11">
            <a:hlinkClick r:id="rId7" action="ppaction://hlinkfile"/>
            <a:extLst>
              <a:ext uri="{FF2B5EF4-FFF2-40B4-BE49-F238E27FC236}">
                <a16:creationId xmlns:a16="http://schemas.microsoft.com/office/drawing/2014/main" id="{0BAF8A9F-FE97-435F-BDD9-EA844787BB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577" y="2438051"/>
            <a:ext cx="3150000" cy="3150000"/>
          </a:xfrm>
          <a:prstGeom prst="rect">
            <a:avLst/>
          </a:prstGeom>
        </p:spPr>
      </p:pic>
    </p:spTree>
    <p:extLst>
      <p:ext uri="{BB962C8B-B14F-4D97-AF65-F5344CB8AC3E}">
        <p14:creationId xmlns:p14="http://schemas.microsoft.com/office/powerpoint/2010/main" val="1328549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1788809019"/>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92D050"/>
                    </a:solidFill>
                  </a:tcPr>
                </a:tc>
                <a:tc>
                  <a:txBody>
                    <a:bodyPr/>
                    <a:lstStyle/>
                    <a:p>
                      <a:pPr algn="ctr"/>
                      <a:r>
                        <a:rPr lang="en-US" altLang="zh-TW" sz="1700" dirty="0"/>
                        <a:t>Binarize Data</a:t>
                      </a:r>
                      <a:endParaRPr lang="zh-TW" altLang="en-US" sz="1700" dirty="0"/>
                    </a:p>
                  </a:txBody>
                  <a:tcPr marL="87938" marR="87938" marT="43969" marB="43969"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t="4896"/>
          <a:stretch/>
        </p:blipFill>
        <p:spPr>
          <a:xfrm>
            <a:off x="4495801" y="2230441"/>
            <a:ext cx="7270372" cy="4070576"/>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tretch>
            <a:fillRect/>
          </a:stretch>
        </p:blipFill>
        <p:spPr bwMode="auto">
          <a:xfrm>
            <a:off x="665860" y="1546034"/>
            <a:ext cx="3168281" cy="4615068"/>
          </a:xfrm>
          <a:prstGeom prst="rect">
            <a:avLst/>
          </a:prstGeom>
          <a:noFill/>
          <a:extLst>
            <a:ext uri="{909E8E84-426E-40DD-AFC4-6F175D3DCCD1}">
              <a14:hiddenFill xmlns:a14="http://schemas.microsoft.com/office/drawing/2010/main">
                <a:solidFill>
                  <a:srgbClr val="FFFFFF"/>
                </a:solidFill>
              </a14:hiddenFill>
            </a:ext>
          </a:extLst>
        </p:spPr>
      </p:pic>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cstate="hqprint">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cstate="hqprint">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cstate="hqprint">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1" name="矩形 80">
            <a:extLst>
              <a:ext uri="{FF2B5EF4-FFF2-40B4-BE49-F238E27FC236}">
                <a16:creationId xmlns:a16="http://schemas.microsoft.com/office/drawing/2014/main" id="{A5155863-9DCB-49C1-B73C-6189439D9CC9}"/>
              </a:ext>
            </a:extLst>
          </p:cNvPr>
          <p:cNvSpPr/>
          <p:nvPr/>
        </p:nvSpPr>
        <p:spPr>
          <a:xfrm>
            <a:off x="8026034" y="1400217"/>
            <a:ext cx="3869272" cy="50926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標題 1">
            <a:extLst>
              <a:ext uri="{FF2B5EF4-FFF2-40B4-BE49-F238E27FC236}">
                <a16:creationId xmlns:a16="http://schemas.microsoft.com/office/drawing/2014/main" id="{69FA173A-E443-488E-8616-0A858FE95F62}"/>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binarize </a:t>
            </a:r>
            <a:endParaRPr lang="zh-TW" altLang="en-US" sz="2400" i="1" dirty="0">
              <a:latin typeface="Nunito Light" panose="00000400000000000000" pitchFamily="2" charset="0"/>
            </a:endParaRPr>
          </a:p>
        </p:txBody>
      </p:sp>
    </p:spTree>
    <p:extLst>
      <p:ext uri="{BB962C8B-B14F-4D97-AF65-F5344CB8AC3E}">
        <p14:creationId xmlns:p14="http://schemas.microsoft.com/office/powerpoint/2010/main" val="210508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92D050"/>
                    </a:solidFill>
                  </a:tcPr>
                </a:tc>
                <a:tc>
                  <a:txBody>
                    <a:bodyPr/>
                    <a:lstStyle/>
                    <a:p>
                      <a:pPr algn="ctr"/>
                      <a:r>
                        <a:rPr lang="en-US" altLang="zh-TW" sz="1700" dirty="0"/>
                        <a:t>Binarize Data</a:t>
                      </a:r>
                      <a:endParaRPr lang="zh-TW" altLang="en-US" sz="1700" dirty="0"/>
                    </a:p>
                  </a:txBody>
                  <a:tcPr marL="87938" marR="87938" marT="43969" marB="43969"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3" name="圖片 82">
            <a:extLst>
              <a:ext uri="{FF2B5EF4-FFF2-40B4-BE49-F238E27FC236}">
                <a16:creationId xmlns:a16="http://schemas.microsoft.com/office/drawing/2014/main" id="{3C0ECC0B-0186-43DC-BB98-62E57D241978}"/>
              </a:ext>
            </a:extLst>
          </p:cNvPr>
          <p:cNvPicPr>
            <a:picLocks noChangeAspect="1"/>
          </p:cNvPicPr>
          <p:nvPr/>
        </p:nvPicPr>
        <p:blipFill rotWithShape="1">
          <a:blip r:embed="rId3"/>
          <a:srcRect l="3210" t="4896"/>
          <a:stretch/>
        </p:blipFill>
        <p:spPr>
          <a:xfrm>
            <a:off x="4495801" y="2230441"/>
            <a:ext cx="7270372" cy="4070576"/>
          </a:xfrm>
          <a:prstGeom prst="rect">
            <a:avLst/>
          </a:prstGeom>
        </p:spPr>
      </p:pic>
      <p:sp>
        <p:nvSpPr>
          <p:cNvPr id="82" name="標題 1">
            <a:extLst>
              <a:ext uri="{FF2B5EF4-FFF2-40B4-BE49-F238E27FC236}">
                <a16:creationId xmlns:a16="http://schemas.microsoft.com/office/drawing/2014/main" id="{F5BAB4E1-349F-499D-A68F-7DFFF144A169}"/>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binarize </a:t>
            </a:r>
            <a:endParaRPr lang="zh-TW" altLang="en-US" sz="2400" i="1" dirty="0">
              <a:latin typeface="Nunito Light" panose="00000400000000000000" pitchFamily="2" charset="0"/>
            </a:endParaRPr>
          </a:p>
        </p:txBody>
      </p:sp>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5860" y="1547426"/>
            <a:ext cx="3168281" cy="4612285"/>
          </a:xfrm>
          <a:prstGeom prst="rect">
            <a:avLst/>
          </a:prstGeom>
          <a:noFill/>
          <a:extLst>
            <a:ext uri="{909E8E84-426E-40DD-AFC4-6F175D3DCCD1}">
              <a14:hiddenFill xmlns:a14="http://schemas.microsoft.com/office/drawing/2010/main">
                <a:solidFill>
                  <a:srgbClr val="FFFFFF"/>
                </a:solidFill>
              </a14:hiddenFill>
            </a:ext>
          </a:extLst>
        </p:spPr>
      </p:pic>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cstate="hqprint">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cstate="hqprint">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cstate="hqprint">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1" name="矩形 80">
            <a:extLst>
              <a:ext uri="{FF2B5EF4-FFF2-40B4-BE49-F238E27FC236}">
                <a16:creationId xmlns:a16="http://schemas.microsoft.com/office/drawing/2014/main" id="{A5155863-9DCB-49C1-B73C-6189439D9CC9}"/>
              </a:ext>
            </a:extLst>
          </p:cNvPr>
          <p:cNvSpPr/>
          <p:nvPr/>
        </p:nvSpPr>
        <p:spPr>
          <a:xfrm>
            <a:off x="4166512" y="1417802"/>
            <a:ext cx="3869272" cy="5092658"/>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57436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表格 80">
            <a:extLst>
              <a:ext uri="{FF2B5EF4-FFF2-40B4-BE49-F238E27FC236}">
                <a16:creationId xmlns:a16="http://schemas.microsoft.com/office/drawing/2014/main" id="{8EA88375-C057-4E56-8AA8-B84F74301EE4}"/>
              </a:ext>
            </a:extLst>
          </p:cNvPr>
          <p:cNvGraphicFramePr>
            <a:graphicFrameLocks noGrp="1"/>
          </p:cNvGraphicFramePr>
          <p:nvPr>
            <p:extLst>
              <p:ext uri="{D42A27DB-BD31-4B8C-83A1-F6EECF244321}">
                <p14:modId xmlns:p14="http://schemas.microsoft.com/office/powerpoint/2010/main" val="2182673782"/>
              </p:ext>
            </p:extLst>
          </p:nvPr>
        </p:nvGraphicFramePr>
        <p:xfrm>
          <a:off x="427781" y="1352825"/>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Categorical Data</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0504D"/>
                    </a:solidFill>
                  </a:tcPr>
                </a:tc>
                <a:tc>
                  <a:txBody>
                    <a:bodyPr/>
                    <a:lstStyle/>
                    <a:p>
                      <a:pPr algn="ctr"/>
                      <a:r>
                        <a:rPr lang="en-US" altLang="zh-TW" sz="1800" dirty="0"/>
                        <a:t>Binarize Data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83" name="表格 82">
            <a:extLst>
              <a:ext uri="{FF2B5EF4-FFF2-40B4-BE49-F238E27FC236}">
                <a16:creationId xmlns:a16="http://schemas.microsoft.com/office/drawing/2014/main" id="{D40B5B0E-FA79-4674-98FE-68D2813F1D34}"/>
              </a:ext>
            </a:extLst>
          </p:cNvPr>
          <p:cNvGraphicFramePr>
            <a:graphicFrameLocks noGrp="1"/>
          </p:cNvGraphicFramePr>
          <p:nvPr>
            <p:extLst>
              <p:ext uri="{D42A27DB-BD31-4B8C-83A1-F6EECF244321}">
                <p14:modId xmlns:p14="http://schemas.microsoft.com/office/powerpoint/2010/main" val="1224168889"/>
              </p:ext>
            </p:extLst>
          </p:nvPr>
        </p:nvGraphicFramePr>
        <p:xfrm>
          <a:off x="422569"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84" name="表格 83">
            <a:extLst>
              <a:ext uri="{FF2B5EF4-FFF2-40B4-BE49-F238E27FC236}">
                <a16:creationId xmlns:a16="http://schemas.microsoft.com/office/drawing/2014/main" id="{29EB5FA1-C30B-453B-974C-64C18B31E3CE}"/>
              </a:ext>
            </a:extLst>
          </p:cNvPr>
          <p:cNvGraphicFramePr>
            <a:graphicFrameLocks noGrp="1"/>
          </p:cNvGraphicFramePr>
          <p:nvPr>
            <p:extLst>
              <p:ext uri="{D42A27DB-BD31-4B8C-83A1-F6EECF244321}">
                <p14:modId xmlns:p14="http://schemas.microsoft.com/office/powerpoint/2010/main" val="3108131082"/>
              </p:ext>
            </p:extLst>
          </p:nvPr>
        </p:nvGraphicFramePr>
        <p:xfrm>
          <a:off x="6193723"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
        <p:nvSpPr>
          <p:cNvPr id="86" name="矩形 85">
            <a:extLst>
              <a:ext uri="{FF2B5EF4-FFF2-40B4-BE49-F238E27FC236}">
                <a16:creationId xmlns:a16="http://schemas.microsoft.com/office/drawing/2014/main" id="{B3E69C24-80F6-4C7D-B8BE-66378583F436}"/>
              </a:ext>
            </a:extLst>
          </p:cNvPr>
          <p:cNvSpPr/>
          <p:nvPr/>
        </p:nvSpPr>
        <p:spPr>
          <a:xfrm>
            <a:off x="369276" y="1321075"/>
            <a:ext cx="5744308" cy="427899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28D2D359-6E6F-4BE3-AAC9-01266DEB1DC9}"/>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Categorize </a:t>
            </a:r>
            <a:endParaRPr lang="zh-TW" altLang="en-US" sz="2400" i="1" dirty="0">
              <a:latin typeface="Nunito Light" panose="00000400000000000000" pitchFamily="2" charset="0"/>
            </a:endParaRPr>
          </a:p>
        </p:txBody>
      </p:sp>
    </p:spTree>
    <p:extLst>
      <p:ext uri="{BB962C8B-B14F-4D97-AF65-F5344CB8AC3E}">
        <p14:creationId xmlns:p14="http://schemas.microsoft.com/office/powerpoint/2010/main" val="37921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a:extLst>
              <a:ext uri="{FF2B5EF4-FFF2-40B4-BE49-F238E27FC236}">
                <a16:creationId xmlns:a16="http://schemas.microsoft.com/office/drawing/2014/main" id="{E55FBB1D-43CB-4B81-9854-5EF81583E03A}"/>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Categorize </a:t>
            </a:r>
            <a:endParaRPr lang="zh-TW" altLang="en-US" sz="2400" i="1" dirty="0">
              <a:latin typeface="Nunito Light" panose="00000400000000000000" pitchFamily="2" charset="0"/>
            </a:endParaRPr>
          </a:p>
        </p:txBody>
      </p:sp>
      <p:graphicFrame>
        <p:nvGraphicFramePr>
          <p:cNvPr id="81" name="表格 80">
            <a:extLst>
              <a:ext uri="{FF2B5EF4-FFF2-40B4-BE49-F238E27FC236}">
                <a16:creationId xmlns:a16="http://schemas.microsoft.com/office/drawing/2014/main" id="{8EA88375-C057-4E56-8AA8-B84F74301EE4}"/>
              </a:ext>
            </a:extLst>
          </p:cNvPr>
          <p:cNvGraphicFramePr>
            <a:graphicFrameLocks noGrp="1"/>
          </p:cNvGraphicFramePr>
          <p:nvPr/>
        </p:nvGraphicFramePr>
        <p:xfrm>
          <a:off x="427781" y="1352825"/>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Categorical Data</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0504D"/>
                    </a:solidFill>
                  </a:tcPr>
                </a:tc>
                <a:tc>
                  <a:txBody>
                    <a:bodyPr/>
                    <a:lstStyle/>
                    <a:p>
                      <a:pPr algn="ctr"/>
                      <a:r>
                        <a:rPr lang="en-US" altLang="zh-TW" sz="1800" dirty="0"/>
                        <a:t>Binarize Data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83" name="表格 82">
            <a:extLst>
              <a:ext uri="{FF2B5EF4-FFF2-40B4-BE49-F238E27FC236}">
                <a16:creationId xmlns:a16="http://schemas.microsoft.com/office/drawing/2014/main" id="{D40B5B0E-FA79-4674-98FE-68D2813F1D34}"/>
              </a:ext>
            </a:extLst>
          </p:cNvPr>
          <p:cNvGraphicFramePr>
            <a:graphicFrameLocks noGrp="1"/>
          </p:cNvGraphicFramePr>
          <p:nvPr/>
        </p:nvGraphicFramePr>
        <p:xfrm>
          <a:off x="422569"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84" name="表格 83">
            <a:extLst>
              <a:ext uri="{FF2B5EF4-FFF2-40B4-BE49-F238E27FC236}">
                <a16:creationId xmlns:a16="http://schemas.microsoft.com/office/drawing/2014/main" id="{29EB5FA1-C30B-453B-974C-64C18B31E3CE}"/>
              </a:ext>
            </a:extLst>
          </p:cNvPr>
          <p:cNvGraphicFramePr>
            <a:graphicFrameLocks noGrp="1"/>
          </p:cNvGraphicFramePr>
          <p:nvPr/>
        </p:nvGraphicFramePr>
        <p:xfrm>
          <a:off x="6193723"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Tree>
    <p:extLst>
      <p:ext uri="{BB962C8B-B14F-4D97-AF65-F5344CB8AC3E}">
        <p14:creationId xmlns:p14="http://schemas.microsoft.com/office/powerpoint/2010/main" val="1604956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3718930"/>
              </p:ext>
            </p:extLst>
          </p:nvPr>
        </p:nvGraphicFramePr>
        <p:xfrm>
          <a:off x="914119" y="1462154"/>
          <a:ext cx="10099264" cy="4925394"/>
        </p:xfrm>
        <a:graphic>
          <a:graphicData uri="http://schemas.openxmlformats.org/drawingml/2006/table">
            <a:tbl>
              <a:tblPr firstRow="1" bandRow="1">
                <a:tableStyleId>{2D5ABB26-0587-4C30-8999-92F81FD0307C}</a:tableStyleId>
              </a:tblPr>
              <a:tblGrid>
                <a:gridCol w="472942">
                  <a:extLst>
                    <a:ext uri="{9D8B030D-6E8A-4147-A177-3AD203B41FA5}">
                      <a16:colId xmlns:a16="http://schemas.microsoft.com/office/drawing/2014/main" val="957308885"/>
                    </a:ext>
                  </a:extLst>
                </a:gridCol>
                <a:gridCol w="9626322">
                  <a:extLst>
                    <a:ext uri="{9D8B030D-6E8A-4147-A177-3AD203B41FA5}">
                      <a16:colId xmlns:a16="http://schemas.microsoft.com/office/drawing/2014/main" val="2216008485"/>
                    </a:ext>
                  </a:extLst>
                </a:gridCol>
              </a:tblGrid>
              <a:tr h="1641798">
                <a:tc>
                  <a:txBody>
                    <a:bodyPr/>
                    <a:lstStyle/>
                    <a:p>
                      <a:pPr algn="ctr"/>
                      <a:r>
                        <a:rPr lang="en-US" altLang="zh-TW" sz="1800" b="1" kern="1200" dirty="0">
                          <a:solidFill>
                            <a:schemeClr val="lt1"/>
                          </a:solidFill>
                          <a:latin typeface="+mn-lt"/>
                          <a:ea typeface="+mn-ea"/>
                          <a:cs typeface="+mn-cs"/>
                        </a:rPr>
                        <a:t>Dataset 1</a:t>
                      </a:r>
                      <a:endParaRPr lang="en-US" sz="1800" b="1" kern="1200" dirty="0">
                        <a:solidFill>
                          <a:schemeClr val="lt1"/>
                        </a:solidFill>
                        <a:latin typeface="+mn-lt"/>
                        <a:ea typeface="+mn-ea"/>
                        <a:cs typeface="+mn-cs"/>
                      </a:endParaRPr>
                    </a:p>
                  </a:txBody>
                  <a:tcPr vert="eaVert" anchor="ctr">
                    <a:lnR>
                      <a:noFill/>
                    </a:lnR>
                    <a:solidFill>
                      <a:srgbClr val="333F50"/>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2575254"/>
                  </a:ext>
                </a:extLst>
              </a:tr>
              <a:tr h="1641798">
                <a:tc>
                  <a:txBody>
                    <a:bodyPr/>
                    <a:lstStyle/>
                    <a:p>
                      <a:pPr algn="ctr"/>
                      <a:r>
                        <a:rPr lang="en-US" altLang="zh-TW" sz="1800" b="1" kern="1200" dirty="0">
                          <a:solidFill>
                            <a:schemeClr val="lt1"/>
                          </a:solidFill>
                          <a:latin typeface="+mn-lt"/>
                          <a:ea typeface="+mn-ea"/>
                          <a:cs typeface="+mn-cs"/>
                        </a:rPr>
                        <a:t>Dataset 2</a:t>
                      </a:r>
                      <a:endParaRPr lang="en-US" sz="1800" b="1" kern="1200" dirty="0">
                        <a:solidFill>
                          <a:schemeClr val="lt1"/>
                        </a:solidFill>
                        <a:latin typeface="+mn-lt"/>
                        <a:ea typeface="+mn-ea"/>
                        <a:cs typeface="+mn-cs"/>
                      </a:endParaRPr>
                    </a:p>
                  </a:txBody>
                  <a:tcPr vert="eaVert" anchor="ctr">
                    <a:lnR>
                      <a:noFill/>
                    </a:lnR>
                    <a:solidFill>
                      <a:srgbClr val="1F497D"/>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04228"/>
                  </a:ext>
                </a:extLst>
              </a:tr>
              <a:tr h="1641798">
                <a:tc>
                  <a:txBody>
                    <a:bodyPr/>
                    <a:lstStyle/>
                    <a:p>
                      <a:pPr algn="ctr"/>
                      <a:r>
                        <a:rPr lang="en-US" altLang="zh-TW" sz="1800" b="1" kern="1200" dirty="0">
                          <a:solidFill>
                            <a:schemeClr val="lt1"/>
                          </a:solidFill>
                          <a:latin typeface="+mn-lt"/>
                          <a:ea typeface="+mn-ea"/>
                          <a:cs typeface="+mn-cs"/>
                        </a:rPr>
                        <a:t>Dataset 3</a:t>
                      </a:r>
                      <a:endParaRPr lang="en-US" sz="1800" b="1" kern="1200" dirty="0">
                        <a:solidFill>
                          <a:schemeClr val="lt1"/>
                        </a:solidFill>
                        <a:latin typeface="+mn-lt"/>
                        <a:ea typeface="+mn-ea"/>
                        <a:cs typeface="+mn-cs"/>
                      </a:endParaRPr>
                    </a:p>
                  </a:txBody>
                  <a:tcPr vert="eaVert" anchor="ctr">
                    <a:lnR>
                      <a:noFill/>
                    </a:lnR>
                    <a:solidFill>
                      <a:srgbClr val="002060"/>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99004105"/>
                  </a:ext>
                </a:extLst>
              </a:tr>
            </a:tbl>
          </a:graphicData>
        </a:graphic>
      </p:graphicFrame>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i="1" dirty="0">
              <a:latin typeface="Nunito SemiBold" panose="00000700000000000000" pitchFamily="2" charset="0"/>
            </a:endParaRPr>
          </a:p>
        </p:txBody>
      </p:sp>
      <p:graphicFrame>
        <p:nvGraphicFramePr>
          <p:cNvPr id="13" name="表格 12">
            <a:extLst>
              <a:ext uri="{FF2B5EF4-FFF2-40B4-BE49-F238E27FC236}">
                <a16:creationId xmlns:a16="http://schemas.microsoft.com/office/drawing/2014/main" id="{AE0BAEE3-4AC8-4B8C-A21C-BEB359E3FDA7}"/>
              </a:ext>
            </a:extLst>
          </p:cNvPr>
          <p:cNvGraphicFramePr>
            <a:graphicFrameLocks noGrp="1"/>
          </p:cNvGraphicFramePr>
          <p:nvPr>
            <p:extLst>
              <p:ext uri="{D42A27DB-BD31-4B8C-83A1-F6EECF244321}">
                <p14:modId xmlns:p14="http://schemas.microsoft.com/office/powerpoint/2010/main" val="2519595904"/>
              </p:ext>
            </p:extLst>
          </p:nvPr>
        </p:nvGraphicFramePr>
        <p:xfrm>
          <a:off x="11100670" y="1462154"/>
          <a:ext cx="1041014" cy="492539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4602">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7956">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4602">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4602">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4602">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4602">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4602">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grpSp>
        <p:nvGrpSpPr>
          <p:cNvPr id="29" name="群組 28"/>
          <p:cNvGrpSpPr/>
          <p:nvPr/>
        </p:nvGrpSpPr>
        <p:grpSpPr>
          <a:xfrm>
            <a:off x="1389766" y="4754180"/>
            <a:ext cx="9633778" cy="1650300"/>
            <a:chOff x="1389766" y="4737248"/>
            <a:chExt cx="9633778" cy="1650300"/>
          </a:xfrm>
        </p:grpSpPr>
        <p:pic>
          <p:nvPicPr>
            <p:cNvPr id="26" name="圖片 25"/>
            <p:cNvPicPr>
              <a:picLocks noChangeAspect="1"/>
            </p:cNvPicPr>
            <p:nvPr/>
          </p:nvPicPr>
          <p:blipFill rotWithShape="1">
            <a:blip r:embed="rId3"/>
            <a:srcRect l="3225"/>
            <a:stretch/>
          </p:blipFill>
          <p:spPr>
            <a:xfrm>
              <a:off x="1680633" y="4752962"/>
              <a:ext cx="9342911" cy="1634586"/>
            </a:xfrm>
            <a:prstGeom prst="rect">
              <a:avLst/>
            </a:prstGeom>
          </p:spPr>
        </p:pic>
        <p:pic>
          <p:nvPicPr>
            <p:cNvPr id="28" name="圖片 27"/>
            <p:cNvPicPr>
              <a:picLocks noChangeAspect="1"/>
            </p:cNvPicPr>
            <p:nvPr/>
          </p:nvPicPr>
          <p:blipFill rotWithShape="1">
            <a:blip r:embed="rId3"/>
            <a:srcRect r="96805"/>
            <a:stretch/>
          </p:blipFill>
          <p:spPr>
            <a:xfrm>
              <a:off x="1389766" y="4737248"/>
              <a:ext cx="290867" cy="1634586"/>
            </a:xfrm>
            <a:prstGeom prst="rect">
              <a:avLst/>
            </a:prstGeom>
          </p:spPr>
        </p:pic>
      </p:grpSp>
      <p:grpSp>
        <p:nvGrpSpPr>
          <p:cNvPr id="33" name="群組 32"/>
          <p:cNvGrpSpPr/>
          <p:nvPr/>
        </p:nvGrpSpPr>
        <p:grpSpPr>
          <a:xfrm>
            <a:off x="1399928" y="3108670"/>
            <a:ext cx="9623616" cy="1628578"/>
            <a:chOff x="1399928" y="3108670"/>
            <a:chExt cx="9623616" cy="1628578"/>
          </a:xfrm>
        </p:grpSpPr>
        <p:pic>
          <p:nvPicPr>
            <p:cNvPr id="25" name="圖片 24"/>
            <p:cNvPicPr>
              <a:picLocks noChangeAspect="1"/>
            </p:cNvPicPr>
            <p:nvPr/>
          </p:nvPicPr>
          <p:blipFill rotWithShape="1">
            <a:blip r:embed="rId4"/>
            <a:srcRect r="97682"/>
            <a:stretch/>
          </p:blipFill>
          <p:spPr>
            <a:xfrm>
              <a:off x="1399928" y="3108670"/>
              <a:ext cx="200272" cy="1628578"/>
            </a:xfrm>
            <a:prstGeom prst="rect">
              <a:avLst/>
            </a:prstGeom>
          </p:spPr>
        </p:pic>
        <p:pic>
          <p:nvPicPr>
            <p:cNvPr id="30" name="圖片 29"/>
            <p:cNvPicPr>
              <a:picLocks noChangeAspect="1"/>
            </p:cNvPicPr>
            <p:nvPr/>
          </p:nvPicPr>
          <p:blipFill rotWithShape="1">
            <a:blip r:embed="rId4"/>
            <a:srcRect l="2107"/>
            <a:stretch/>
          </p:blipFill>
          <p:spPr>
            <a:xfrm>
              <a:off x="1600200" y="3108670"/>
              <a:ext cx="9423344" cy="1628578"/>
            </a:xfrm>
            <a:prstGeom prst="rect">
              <a:avLst/>
            </a:prstGeom>
          </p:spPr>
        </p:pic>
      </p:grpSp>
      <p:grpSp>
        <p:nvGrpSpPr>
          <p:cNvPr id="32" name="群組 31"/>
          <p:cNvGrpSpPr/>
          <p:nvPr/>
        </p:nvGrpSpPr>
        <p:grpSpPr>
          <a:xfrm>
            <a:off x="1399926" y="1460936"/>
            <a:ext cx="9623618" cy="1632020"/>
            <a:chOff x="1399926" y="1460936"/>
            <a:chExt cx="9623618" cy="1632020"/>
          </a:xfrm>
        </p:grpSpPr>
        <p:pic>
          <p:nvPicPr>
            <p:cNvPr id="27" name="圖片 26"/>
            <p:cNvPicPr>
              <a:picLocks noChangeAspect="1"/>
            </p:cNvPicPr>
            <p:nvPr/>
          </p:nvPicPr>
          <p:blipFill rotWithShape="1">
            <a:blip r:embed="rId5"/>
            <a:srcRect r="97764"/>
            <a:stretch/>
          </p:blipFill>
          <p:spPr>
            <a:xfrm>
              <a:off x="1399926" y="1462154"/>
              <a:ext cx="208741" cy="1630802"/>
            </a:xfrm>
            <a:prstGeom prst="rect">
              <a:avLst/>
            </a:prstGeom>
          </p:spPr>
        </p:pic>
        <p:pic>
          <p:nvPicPr>
            <p:cNvPr id="31" name="圖片 30"/>
            <p:cNvPicPr>
              <a:picLocks noChangeAspect="1"/>
            </p:cNvPicPr>
            <p:nvPr/>
          </p:nvPicPr>
          <p:blipFill rotWithShape="1">
            <a:blip r:embed="rId5"/>
            <a:srcRect l="2070"/>
            <a:stretch/>
          </p:blipFill>
          <p:spPr>
            <a:xfrm>
              <a:off x="1608667" y="1460936"/>
              <a:ext cx="9414877" cy="1630802"/>
            </a:xfrm>
            <a:prstGeom prst="rect">
              <a:avLst/>
            </a:prstGeom>
          </p:spPr>
        </p:pic>
      </p:grpSp>
      <p:graphicFrame>
        <p:nvGraphicFramePr>
          <p:cNvPr id="22" name="表格 21"/>
          <p:cNvGraphicFramePr>
            <a:graphicFrameLocks noGrp="1"/>
          </p:cNvGraphicFramePr>
          <p:nvPr>
            <p:extLst>
              <p:ext uri="{D42A27DB-BD31-4B8C-83A1-F6EECF244321}">
                <p14:modId xmlns:p14="http://schemas.microsoft.com/office/powerpoint/2010/main" val="2331635339"/>
              </p:ext>
            </p:extLst>
          </p:nvPr>
        </p:nvGraphicFramePr>
        <p:xfrm>
          <a:off x="1760270" y="6215826"/>
          <a:ext cx="9263274" cy="370840"/>
        </p:xfrm>
        <a:graphic>
          <a:graphicData uri="http://schemas.openxmlformats.org/drawingml/2006/table">
            <a:tbl>
              <a:tblPr firstRow="1" bandRow="1">
                <a:tableStyleId>{5C22544A-7EE6-4342-B048-85BDC9FD1C3A}</a:tableStyleId>
              </a:tblPr>
              <a:tblGrid>
                <a:gridCol w="1543879">
                  <a:extLst>
                    <a:ext uri="{9D8B030D-6E8A-4147-A177-3AD203B41FA5}">
                      <a16:colId xmlns:a16="http://schemas.microsoft.com/office/drawing/2014/main" val="3051346692"/>
                    </a:ext>
                  </a:extLst>
                </a:gridCol>
                <a:gridCol w="1543879">
                  <a:extLst>
                    <a:ext uri="{9D8B030D-6E8A-4147-A177-3AD203B41FA5}">
                      <a16:colId xmlns:a16="http://schemas.microsoft.com/office/drawing/2014/main" val="3804020349"/>
                    </a:ext>
                  </a:extLst>
                </a:gridCol>
                <a:gridCol w="1543879">
                  <a:extLst>
                    <a:ext uri="{9D8B030D-6E8A-4147-A177-3AD203B41FA5}">
                      <a16:colId xmlns:a16="http://schemas.microsoft.com/office/drawing/2014/main" val="1450574651"/>
                    </a:ext>
                  </a:extLst>
                </a:gridCol>
                <a:gridCol w="1543879">
                  <a:extLst>
                    <a:ext uri="{9D8B030D-6E8A-4147-A177-3AD203B41FA5}">
                      <a16:colId xmlns:a16="http://schemas.microsoft.com/office/drawing/2014/main" val="881406982"/>
                    </a:ext>
                  </a:extLst>
                </a:gridCol>
                <a:gridCol w="1543879">
                  <a:extLst>
                    <a:ext uri="{9D8B030D-6E8A-4147-A177-3AD203B41FA5}">
                      <a16:colId xmlns:a16="http://schemas.microsoft.com/office/drawing/2014/main" val="2748272558"/>
                    </a:ext>
                  </a:extLst>
                </a:gridCol>
                <a:gridCol w="1543879">
                  <a:extLst>
                    <a:ext uri="{9D8B030D-6E8A-4147-A177-3AD203B41FA5}">
                      <a16:colId xmlns:a16="http://schemas.microsoft.com/office/drawing/2014/main" val="1791056107"/>
                    </a:ext>
                  </a:extLst>
                </a:gridCol>
              </a:tblGrid>
              <a:tr h="370840">
                <a:tc>
                  <a:txBody>
                    <a:bodyPr/>
                    <a:lstStyle/>
                    <a:p>
                      <a:pPr algn="ctr"/>
                      <a:r>
                        <a:rPr lang="en-US" sz="1200" b="0" dirty="0">
                          <a:solidFill>
                            <a:schemeClr val="tx1">
                              <a:lumMod val="75000"/>
                              <a:lumOff val="25000"/>
                            </a:schemeClr>
                          </a:solidFill>
                        </a:rPr>
                        <a:t>40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60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80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100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120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140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83657925"/>
                  </a:ext>
                </a:extLst>
              </a:tr>
            </a:tbl>
          </a:graphicData>
        </a:graphic>
      </p:graphicFrame>
    </p:spTree>
    <p:extLst>
      <p:ext uri="{BB962C8B-B14F-4D97-AF65-F5344CB8AC3E}">
        <p14:creationId xmlns:p14="http://schemas.microsoft.com/office/powerpoint/2010/main" val="3820339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i="1" dirty="0">
              <a:latin typeface="Nunito SemiBold" panose="00000700000000000000" pitchFamily="2" charset="0"/>
            </a:endParaRPr>
          </a:p>
        </p:txBody>
      </p:sp>
      <p:graphicFrame>
        <p:nvGraphicFramePr>
          <p:cNvPr id="13" name="表格 12">
            <a:extLst>
              <a:ext uri="{FF2B5EF4-FFF2-40B4-BE49-F238E27FC236}">
                <a16:creationId xmlns:a16="http://schemas.microsoft.com/office/drawing/2014/main" id="{AE0BAEE3-4AC8-4B8C-A21C-BEB359E3FDA7}"/>
              </a:ext>
            </a:extLst>
          </p:cNvPr>
          <p:cNvGraphicFramePr>
            <a:graphicFrameLocks noGrp="1"/>
          </p:cNvGraphicFramePr>
          <p:nvPr>
            <p:extLst>
              <p:ext uri="{D42A27DB-BD31-4B8C-83A1-F6EECF244321}">
                <p14:modId xmlns:p14="http://schemas.microsoft.com/office/powerpoint/2010/main" val="633947359"/>
              </p:ext>
            </p:extLst>
          </p:nvPr>
        </p:nvGraphicFramePr>
        <p:xfrm>
          <a:off x="11100670" y="1462154"/>
          <a:ext cx="1041014" cy="4892935"/>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2990">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6125">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2990">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2990">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2990">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2990">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2990">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graphicFrame>
        <p:nvGraphicFramePr>
          <p:cNvPr id="2" name="表格 1"/>
          <p:cNvGraphicFramePr>
            <a:graphicFrameLocks noGrp="1"/>
          </p:cNvGraphicFramePr>
          <p:nvPr/>
        </p:nvGraphicFramePr>
        <p:xfrm>
          <a:off x="914119" y="1462154"/>
          <a:ext cx="10099264" cy="4925394"/>
        </p:xfrm>
        <a:graphic>
          <a:graphicData uri="http://schemas.openxmlformats.org/drawingml/2006/table">
            <a:tbl>
              <a:tblPr firstRow="1" bandRow="1">
                <a:tableStyleId>{2D5ABB26-0587-4C30-8999-92F81FD0307C}</a:tableStyleId>
              </a:tblPr>
              <a:tblGrid>
                <a:gridCol w="472942">
                  <a:extLst>
                    <a:ext uri="{9D8B030D-6E8A-4147-A177-3AD203B41FA5}">
                      <a16:colId xmlns:a16="http://schemas.microsoft.com/office/drawing/2014/main" val="957308885"/>
                    </a:ext>
                  </a:extLst>
                </a:gridCol>
                <a:gridCol w="9626322">
                  <a:extLst>
                    <a:ext uri="{9D8B030D-6E8A-4147-A177-3AD203B41FA5}">
                      <a16:colId xmlns:a16="http://schemas.microsoft.com/office/drawing/2014/main" val="2216008485"/>
                    </a:ext>
                  </a:extLst>
                </a:gridCol>
              </a:tblGrid>
              <a:tr h="1641798">
                <a:tc>
                  <a:txBody>
                    <a:bodyPr/>
                    <a:lstStyle/>
                    <a:p>
                      <a:pPr algn="ctr"/>
                      <a:r>
                        <a:rPr lang="en-US" altLang="zh-TW" sz="1800" b="1" kern="1200" dirty="0">
                          <a:solidFill>
                            <a:schemeClr val="lt1"/>
                          </a:solidFill>
                          <a:latin typeface="+mn-lt"/>
                          <a:ea typeface="+mn-ea"/>
                          <a:cs typeface="+mn-cs"/>
                        </a:rPr>
                        <a:t>Dataset 1</a:t>
                      </a:r>
                      <a:endParaRPr lang="en-US" sz="1800" b="1" kern="1200" dirty="0">
                        <a:solidFill>
                          <a:schemeClr val="lt1"/>
                        </a:solidFill>
                        <a:latin typeface="+mn-lt"/>
                        <a:ea typeface="+mn-ea"/>
                        <a:cs typeface="+mn-cs"/>
                      </a:endParaRPr>
                    </a:p>
                  </a:txBody>
                  <a:tcPr vert="eaVert" anchor="ctr">
                    <a:lnR>
                      <a:noFill/>
                    </a:lnR>
                    <a:solidFill>
                      <a:srgbClr val="333F50"/>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2575254"/>
                  </a:ext>
                </a:extLst>
              </a:tr>
              <a:tr h="1641798">
                <a:tc>
                  <a:txBody>
                    <a:bodyPr/>
                    <a:lstStyle/>
                    <a:p>
                      <a:pPr algn="ctr"/>
                      <a:r>
                        <a:rPr lang="en-US" altLang="zh-TW" sz="1800" b="1" kern="1200" dirty="0">
                          <a:solidFill>
                            <a:schemeClr val="lt1"/>
                          </a:solidFill>
                          <a:latin typeface="+mn-lt"/>
                          <a:ea typeface="+mn-ea"/>
                          <a:cs typeface="+mn-cs"/>
                        </a:rPr>
                        <a:t>Dataset 2</a:t>
                      </a:r>
                      <a:endParaRPr lang="en-US" sz="1800" b="1" kern="1200" dirty="0">
                        <a:solidFill>
                          <a:schemeClr val="lt1"/>
                        </a:solidFill>
                        <a:latin typeface="+mn-lt"/>
                        <a:ea typeface="+mn-ea"/>
                        <a:cs typeface="+mn-cs"/>
                      </a:endParaRPr>
                    </a:p>
                  </a:txBody>
                  <a:tcPr vert="eaVert" anchor="ctr">
                    <a:lnR>
                      <a:noFill/>
                    </a:lnR>
                    <a:solidFill>
                      <a:srgbClr val="1F497D"/>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04228"/>
                  </a:ext>
                </a:extLst>
              </a:tr>
              <a:tr h="1641798">
                <a:tc>
                  <a:txBody>
                    <a:bodyPr/>
                    <a:lstStyle/>
                    <a:p>
                      <a:pPr algn="ctr"/>
                      <a:r>
                        <a:rPr lang="en-US" altLang="zh-TW" sz="1800" b="1" kern="1200" dirty="0">
                          <a:solidFill>
                            <a:schemeClr val="lt1"/>
                          </a:solidFill>
                          <a:latin typeface="+mn-lt"/>
                          <a:ea typeface="+mn-ea"/>
                          <a:cs typeface="+mn-cs"/>
                        </a:rPr>
                        <a:t>Dataset 3</a:t>
                      </a:r>
                      <a:endParaRPr lang="en-US" sz="1800" b="1" kern="1200" dirty="0">
                        <a:solidFill>
                          <a:schemeClr val="lt1"/>
                        </a:solidFill>
                        <a:latin typeface="+mn-lt"/>
                        <a:ea typeface="+mn-ea"/>
                        <a:cs typeface="+mn-cs"/>
                      </a:endParaRPr>
                    </a:p>
                  </a:txBody>
                  <a:tcPr vert="eaVert" anchor="ctr">
                    <a:lnR>
                      <a:noFill/>
                    </a:lnR>
                    <a:solidFill>
                      <a:srgbClr val="002060"/>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99004105"/>
                  </a:ext>
                </a:extLst>
              </a:tr>
            </a:tbl>
          </a:graphicData>
        </a:graphic>
      </p:graphicFrame>
      <p:pic>
        <p:nvPicPr>
          <p:cNvPr id="12" name="圖片 11"/>
          <p:cNvPicPr>
            <a:picLocks noChangeAspect="1"/>
          </p:cNvPicPr>
          <p:nvPr/>
        </p:nvPicPr>
        <p:blipFill>
          <a:blip r:embed="rId3"/>
          <a:stretch>
            <a:fillRect/>
          </a:stretch>
        </p:blipFill>
        <p:spPr>
          <a:xfrm>
            <a:off x="1401034" y="1459647"/>
            <a:ext cx="9612349" cy="1609048"/>
          </a:xfrm>
          <a:prstGeom prst="rect">
            <a:avLst/>
          </a:prstGeom>
        </p:spPr>
      </p:pic>
      <p:pic>
        <p:nvPicPr>
          <p:cNvPr id="14" name="圖片 13"/>
          <p:cNvPicPr>
            <a:picLocks noChangeAspect="1"/>
          </p:cNvPicPr>
          <p:nvPr/>
        </p:nvPicPr>
        <p:blipFill>
          <a:blip r:embed="rId4"/>
          <a:stretch>
            <a:fillRect/>
          </a:stretch>
        </p:blipFill>
        <p:spPr>
          <a:xfrm>
            <a:off x="1401034" y="3131153"/>
            <a:ext cx="9612349" cy="1594852"/>
          </a:xfrm>
          <a:prstGeom prst="rect">
            <a:avLst/>
          </a:prstGeom>
        </p:spPr>
      </p:pic>
      <p:pic>
        <p:nvPicPr>
          <p:cNvPr id="28" name="圖片 27"/>
          <p:cNvPicPr>
            <a:picLocks noChangeAspect="1"/>
          </p:cNvPicPr>
          <p:nvPr/>
        </p:nvPicPr>
        <p:blipFill>
          <a:blip r:embed="rId5"/>
          <a:stretch>
            <a:fillRect/>
          </a:stretch>
        </p:blipFill>
        <p:spPr>
          <a:xfrm>
            <a:off x="1401034" y="4787209"/>
            <a:ext cx="9612349" cy="1567887"/>
          </a:xfrm>
          <a:prstGeom prst="rect">
            <a:avLst/>
          </a:prstGeom>
        </p:spPr>
      </p:pic>
    </p:spTree>
    <p:extLst>
      <p:ext uri="{BB962C8B-B14F-4D97-AF65-F5344CB8AC3E}">
        <p14:creationId xmlns:p14="http://schemas.microsoft.com/office/powerpoint/2010/main" val="3948937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-Dimension reduction</a:t>
            </a:r>
            <a:endParaRPr lang="zh-TW" altLang="en-US" i="1" dirty="0">
              <a:latin typeface="Nunito SemiBold" panose="00000700000000000000" pitchFamily="2" charset="0"/>
            </a:endParaRPr>
          </a:p>
        </p:txBody>
      </p:sp>
      <p:pic>
        <p:nvPicPr>
          <p:cNvPr id="8" name="圖片 7">
            <a:extLst>
              <a:ext uri="{FF2B5EF4-FFF2-40B4-BE49-F238E27FC236}">
                <a16:creationId xmlns:a16="http://schemas.microsoft.com/office/drawing/2014/main" id="{D6D462C6-92FB-4C03-AB00-ABB34757B959}"/>
              </a:ext>
            </a:extLst>
          </p:cNvPr>
          <p:cNvPicPr>
            <a:picLocks noChangeAspect="1"/>
          </p:cNvPicPr>
          <p:nvPr/>
        </p:nvPicPr>
        <p:blipFill rotWithShape="1">
          <a:blip r:embed="rId3"/>
          <a:srcRect l="1111" t="6309" r="7545" b="2763"/>
          <a:stretch/>
        </p:blipFill>
        <p:spPr>
          <a:xfrm>
            <a:off x="4317534" y="2165386"/>
            <a:ext cx="3475486" cy="3019024"/>
          </a:xfrm>
          <a:prstGeom prst="rect">
            <a:avLst/>
          </a:prstGeom>
        </p:spPr>
      </p:pic>
      <p:pic>
        <p:nvPicPr>
          <p:cNvPr id="10" name="圖片 9">
            <a:extLst>
              <a:ext uri="{FF2B5EF4-FFF2-40B4-BE49-F238E27FC236}">
                <a16:creationId xmlns:a16="http://schemas.microsoft.com/office/drawing/2014/main" id="{DDFFBB70-0AFC-4B7C-B88B-C11148EE6119}"/>
              </a:ext>
            </a:extLst>
          </p:cNvPr>
          <p:cNvPicPr>
            <a:picLocks noChangeAspect="1"/>
          </p:cNvPicPr>
          <p:nvPr/>
        </p:nvPicPr>
        <p:blipFill rotWithShape="1">
          <a:blip r:embed="rId4"/>
          <a:srcRect l="1978" t="7052" r="6785" b="1880"/>
          <a:stretch/>
        </p:blipFill>
        <p:spPr>
          <a:xfrm>
            <a:off x="8183843" y="2167756"/>
            <a:ext cx="3475486" cy="3019024"/>
          </a:xfrm>
          <a:prstGeom prst="rect">
            <a:avLst/>
          </a:prstGeom>
        </p:spPr>
      </p:pic>
      <p:pic>
        <p:nvPicPr>
          <p:cNvPr id="11" name="圖片 10">
            <a:extLst>
              <a:ext uri="{FF2B5EF4-FFF2-40B4-BE49-F238E27FC236}">
                <a16:creationId xmlns:a16="http://schemas.microsoft.com/office/drawing/2014/main" id="{88DF9215-0511-4607-9C33-D3B91CECAC44}"/>
              </a:ext>
            </a:extLst>
          </p:cNvPr>
          <p:cNvPicPr>
            <a:picLocks noChangeAspect="1"/>
          </p:cNvPicPr>
          <p:nvPr/>
        </p:nvPicPr>
        <p:blipFill rotWithShape="1">
          <a:blip r:embed="rId5"/>
          <a:srcRect l="2309" t="7193" r="6945" b="2791"/>
          <a:stretch/>
        </p:blipFill>
        <p:spPr>
          <a:xfrm>
            <a:off x="542251" y="2165386"/>
            <a:ext cx="3489993" cy="3021394"/>
          </a:xfrm>
          <a:prstGeom prst="rect">
            <a:avLst/>
          </a:prstGeom>
        </p:spPr>
      </p:pic>
    </p:spTree>
    <p:extLst>
      <p:ext uri="{BB962C8B-B14F-4D97-AF65-F5344CB8AC3E}">
        <p14:creationId xmlns:p14="http://schemas.microsoft.com/office/powerpoint/2010/main" val="1705959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D7D9F16-480D-4EAC-AEC3-D95BCF0CE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75" y="2070158"/>
            <a:ext cx="3600000" cy="3600000"/>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4" name="圖片 3">
            <a:extLst>
              <a:ext uri="{FF2B5EF4-FFF2-40B4-BE49-F238E27FC236}">
                <a16:creationId xmlns:a16="http://schemas.microsoft.com/office/drawing/2014/main" id="{A172EF6D-5038-4393-9DDC-3F6DAD14C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998" y="2070158"/>
            <a:ext cx="3600000" cy="3600000"/>
          </a:xfrm>
          <a:prstGeom prst="rect">
            <a:avLst/>
          </a:prstGeom>
        </p:spPr>
      </p:pic>
      <p:pic>
        <p:nvPicPr>
          <p:cNvPr id="10" name="圖片 9">
            <a:extLst>
              <a:ext uri="{FF2B5EF4-FFF2-40B4-BE49-F238E27FC236}">
                <a16:creationId xmlns:a16="http://schemas.microsoft.com/office/drawing/2014/main" id="{3447923D-0D1D-45B9-AC8D-004432743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425" y="2070158"/>
            <a:ext cx="3600000" cy="3600000"/>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-Dimension reduction</a:t>
            </a:r>
            <a:endParaRPr lang="zh-TW" altLang="en-US" i="1" dirty="0">
              <a:latin typeface="Nunito Light" panose="000004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427" y="1785061"/>
            <a:ext cx="2620962"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446297053"/>
              </p:ext>
            </p:extLst>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599"/>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Tree>
    <p:extLst>
      <p:ext uri="{BB962C8B-B14F-4D97-AF65-F5344CB8AC3E}">
        <p14:creationId xmlns:p14="http://schemas.microsoft.com/office/powerpoint/2010/main" val="1145427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07506" y="1572812"/>
            <a:ext cx="3139116" cy="4912869"/>
          </a:xfrm>
          <a:prstGeom prst="rect">
            <a:avLst/>
          </a:prstGeom>
          <a:noFill/>
          <a:ln>
            <a:noFill/>
          </a:ln>
        </p:spPr>
      </p:pic>
      <p:graphicFrame>
        <p:nvGraphicFramePr>
          <p:cNvPr id="23" name="表格 22">
            <a:extLst>
              <a:ext uri="{FF2B5EF4-FFF2-40B4-BE49-F238E27FC236}">
                <a16:creationId xmlns:a16="http://schemas.microsoft.com/office/drawing/2014/main" id="{5E0432AE-A8B9-471F-B3EA-1E64B4C315B6}"/>
              </a:ext>
            </a:extLst>
          </p:cNvPr>
          <p:cNvGraphicFramePr>
            <a:graphicFrameLocks noGrp="1"/>
          </p:cNvGraphicFramePr>
          <p:nvPr/>
        </p:nvGraphicFramePr>
        <p:xfrm>
          <a:off x="838201" y="3927402"/>
          <a:ext cx="6291261" cy="2428949"/>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328194">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94287">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25" name="表格 24">
            <a:extLst>
              <a:ext uri="{FF2B5EF4-FFF2-40B4-BE49-F238E27FC236}">
                <a16:creationId xmlns:a16="http://schemas.microsoft.com/office/drawing/2014/main" id="{F20541F3-2117-42BD-984A-FBB37100751B}"/>
              </a:ext>
            </a:extLst>
          </p:cNvPr>
          <p:cNvGraphicFramePr>
            <a:graphicFrameLocks noGrp="1"/>
          </p:cNvGraphicFramePr>
          <p:nvPr/>
        </p:nvGraphicFramePr>
        <p:xfrm>
          <a:off x="838201" y="1717087"/>
          <a:ext cx="6291261" cy="2139835"/>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263864">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57176">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6" name="矩形 5">
            <a:extLst>
              <a:ext uri="{FF2B5EF4-FFF2-40B4-BE49-F238E27FC236}">
                <a16:creationId xmlns:a16="http://schemas.microsoft.com/office/drawing/2014/main" id="{F043312F-97A1-49BF-A14F-804B8E1CE76C}"/>
              </a:ext>
            </a:extLst>
          </p:cNvPr>
          <p:cNvSpPr/>
          <p:nvPr/>
        </p:nvSpPr>
        <p:spPr>
          <a:xfrm>
            <a:off x="838200" y="2045799"/>
            <a:ext cx="3490953" cy="1745523"/>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25F8171E-05AF-41EC-B795-6E35731D0304}"/>
              </a:ext>
            </a:extLst>
          </p:cNvPr>
          <p:cNvSpPr/>
          <p:nvPr/>
        </p:nvSpPr>
        <p:spPr>
          <a:xfrm>
            <a:off x="4448996" y="2045799"/>
            <a:ext cx="1880407" cy="1745523"/>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9ABC322-6DCB-4F92-B25E-592EA7E2B465}"/>
              </a:ext>
            </a:extLst>
          </p:cNvPr>
          <p:cNvSpPr/>
          <p:nvPr/>
        </p:nvSpPr>
        <p:spPr>
          <a:xfrm>
            <a:off x="838201" y="4314825"/>
            <a:ext cx="6291261" cy="1997705"/>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hlinkClick r:id="rId5" action="ppaction://hlinkfile"/>
            <a:extLst>
              <a:ext uri="{FF2B5EF4-FFF2-40B4-BE49-F238E27FC236}">
                <a16:creationId xmlns:a16="http://schemas.microsoft.com/office/drawing/2014/main" id="{3E404FD8-D6A5-44E3-870A-A37E2B03B7FD}"/>
              </a:ext>
            </a:extLst>
          </p:cNvPr>
          <p:cNvPicPr>
            <a:picLocks noChangeAspect="1"/>
          </p:cNvPicPr>
          <p:nvPr/>
        </p:nvPicPr>
        <p:blipFill rotWithShape="1">
          <a:blip r:embed="rId6"/>
          <a:srcRect l="524" r="695" b="73651"/>
          <a:stretch/>
        </p:blipFill>
        <p:spPr>
          <a:xfrm>
            <a:off x="5805448" y="45004"/>
            <a:ext cx="6291263" cy="1246891"/>
          </a:xfrm>
          <a:prstGeom prst="rect">
            <a:avLst/>
          </a:prstGeom>
        </p:spPr>
      </p:pic>
    </p:spTree>
    <p:extLst>
      <p:ext uri="{BB962C8B-B14F-4D97-AF65-F5344CB8AC3E}">
        <p14:creationId xmlns:p14="http://schemas.microsoft.com/office/powerpoint/2010/main" val="2420248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8E93C8C-6B06-49B0-98BB-50374D5BA720}"/>
              </a:ext>
            </a:extLst>
          </p:cNvPr>
          <p:cNvPicPr>
            <a:picLocks noChangeAspect="1"/>
          </p:cNvPicPr>
          <p:nvPr/>
        </p:nvPicPr>
        <p:blipFill>
          <a:blip r:embed="rId3"/>
          <a:stretch>
            <a:fillRect/>
          </a:stretch>
        </p:blipFill>
        <p:spPr>
          <a:xfrm>
            <a:off x="715050" y="2134893"/>
            <a:ext cx="10800000" cy="383551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sz="2400" dirty="0">
              <a:solidFill>
                <a:srgbClr val="14365D"/>
              </a:solidFill>
              <a:latin typeface="Nunito SemiBold" panose="00000700000000000000" pitchFamily="2" charset="0"/>
            </a:endParaRPr>
          </a:p>
        </p:txBody>
      </p:sp>
      <p:graphicFrame>
        <p:nvGraphicFramePr>
          <p:cNvPr id="15" name="表格 14">
            <a:extLst>
              <a:ext uri="{FF2B5EF4-FFF2-40B4-BE49-F238E27FC236}">
                <a16:creationId xmlns:a16="http://schemas.microsoft.com/office/drawing/2014/main" id="{756897ED-20F3-4CFC-87F6-AA736FAC6586}"/>
              </a:ext>
            </a:extLst>
          </p:cNvPr>
          <p:cNvGraphicFramePr>
            <a:graphicFrameLocks noGrp="1"/>
          </p:cNvGraphicFramePr>
          <p:nvPr>
            <p:extLst>
              <p:ext uri="{D42A27DB-BD31-4B8C-83A1-F6EECF244321}">
                <p14:modId xmlns:p14="http://schemas.microsoft.com/office/powerpoint/2010/main" val="1560583170"/>
              </p:ext>
            </p:extLst>
          </p:nvPr>
        </p:nvGraphicFramePr>
        <p:xfrm>
          <a:off x="713584" y="5399903"/>
          <a:ext cx="10778975" cy="1019136"/>
        </p:xfrm>
        <a:graphic>
          <a:graphicData uri="http://schemas.openxmlformats.org/drawingml/2006/table">
            <a:tbl>
              <a:tblPr firstRow="1" bandRow="1">
                <a:tableStyleId>{5C22544A-7EE6-4342-B048-85BDC9FD1C3A}</a:tableStyleId>
              </a:tblPr>
              <a:tblGrid>
                <a:gridCol w="658015">
                  <a:extLst>
                    <a:ext uri="{9D8B030D-6E8A-4147-A177-3AD203B41FA5}">
                      <a16:colId xmlns:a16="http://schemas.microsoft.com/office/drawing/2014/main" val="1410914144"/>
                    </a:ext>
                  </a:extLst>
                </a:gridCol>
                <a:gridCol w="506048">
                  <a:extLst>
                    <a:ext uri="{9D8B030D-6E8A-4147-A177-3AD203B41FA5}">
                      <a16:colId xmlns:a16="http://schemas.microsoft.com/office/drawing/2014/main" val="653436839"/>
                    </a:ext>
                  </a:extLst>
                </a:gridCol>
                <a:gridCol w="506048">
                  <a:extLst>
                    <a:ext uri="{9D8B030D-6E8A-4147-A177-3AD203B41FA5}">
                      <a16:colId xmlns:a16="http://schemas.microsoft.com/office/drawing/2014/main" val="4075076914"/>
                    </a:ext>
                  </a:extLst>
                </a:gridCol>
                <a:gridCol w="506048">
                  <a:extLst>
                    <a:ext uri="{9D8B030D-6E8A-4147-A177-3AD203B41FA5}">
                      <a16:colId xmlns:a16="http://schemas.microsoft.com/office/drawing/2014/main" val="3482459056"/>
                    </a:ext>
                  </a:extLst>
                </a:gridCol>
                <a:gridCol w="506048">
                  <a:extLst>
                    <a:ext uri="{9D8B030D-6E8A-4147-A177-3AD203B41FA5}">
                      <a16:colId xmlns:a16="http://schemas.microsoft.com/office/drawing/2014/main" val="517009710"/>
                    </a:ext>
                  </a:extLst>
                </a:gridCol>
                <a:gridCol w="506048">
                  <a:extLst>
                    <a:ext uri="{9D8B030D-6E8A-4147-A177-3AD203B41FA5}">
                      <a16:colId xmlns:a16="http://schemas.microsoft.com/office/drawing/2014/main" val="642869118"/>
                    </a:ext>
                  </a:extLst>
                </a:gridCol>
                <a:gridCol w="506048">
                  <a:extLst>
                    <a:ext uri="{9D8B030D-6E8A-4147-A177-3AD203B41FA5}">
                      <a16:colId xmlns:a16="http://schemas.microsoft.com/office/drawing/2014/main" val="2187397629"/>
                    </a:ext>
                  </a:extLst>
                </a:gridCol>
                <a:gridCol w="506048">
                  <a:extLst>
                    <a:ext uri="{9D8B030D-6E8A-4147-A177-3AD203B41FA5}">
                      <a16:colId xmlns:a16="http://schemas.microsoft.com/office/drawing/2014/main" val="3676660289"/>
                    </a:ext>
                  </a:extLst>
                </a:gridCol>
                <a:gridCol w="506048">
                  <a:extLst>
                    <a:ext uri="{9D8B030D-6E8A-4147-A177-3AD203B41FA5}">
                      <a16:colId xmlns:a16="http://schemas.microsoft.com/office/drawing/2014/main" val="2864291957"/>
                    </a:ext>
                  </a:extLst>
                </a:gridCol>
                <a:gridCol w="506048">
                  <a:extLst>
                    <a:ext uri="{9D8B030D-6E8A-4147-A177-3AD203B41FA5}">
                      <a16:colId xmlns:a16="http://schemas.microsoft.com/office/drawing/2014/main" val="3502343873"/>
                    </a:ext>
                  </a:extLst>
                </a:gridCol>
                <a:gridCol w="506048">
                  <a:extLst>
                    <a:ext uri="{9D8B030D-6E8A-4147-A177-3AD203B41FA5}">
                      <a16:colId xmlns:a16="http://schemas.microsoft.com/office/drawing/2014/main" val="1953448204"/>
                    </a:ext>
                  </a:extLst>
                </a:gridCol>
                <a:gridCol w="506048">
                  <a:extLst>
                    <a:ext uri="{9D8B030D-6E8A-4147-A177-3AD203B41FA5}">
                      <a16:colId xmlns:a16="http://schemas.microsoft.com/office/drawing/2014/main" val="3461022136"/>
                    </a:ext>
                  </a:extLst>
                </a:gridCol>
                <a:gridCol w="506048">
                  <a:extLst>
                    <a:ext uri="{9D8B030D-6E8A-4147-A177-3AD203B41FA5}">
                      <a16:colId xmlns:a16="http://schemas.microsoft.com/office/drawing/2014/main" val="1376422181"/>
                    </a:ext>
                  </a:extLst>
                </a:gridCol>
                <a:gridCol w="506048">
                  <a:extLst>
                    <a:ext uri="{9D8B030D-6E8A-4147-A177-3AD203B41FA5}">
                      <a16:colId xmlns:a16="http://schemas.microsoft.com/office/drawing/2014/main" val="4174219331"/>
                    </a:ext>
                  </a:extLst>
                </a:gridCol>
                <a:gridCol w="506048">
                  <a:extLst>
                    <a:ext uri="{9D8B030D-6E8A-4147-A177-3AD203B41FA5}">
                      <a16:colId xmlns:a16="http://schemas.microsoft.com/office/drawing/2014/main" val="3207883953"/>
                    </a:ext>
                  </a:extLst>
                </a:gridCol>
                <a:gridCol w="506048">
                  <a:extLst>
                    <a:ext uri="{9D8B030D-6E8A-4147-A177-3AD203B41FA5}">
                      <a16:colId xmlns:a16="http://schemas.microsoft.com/office/drawing/2014/main" val="3178850808"/>
                    </a:ext>
                  </a:extLst>
                </a:gridCol>
                <a:gridCol w="506048">
                  <a:extLst>
                    <a:ext uri="{9D8B030D-6E8A-4147-A177-3AD203B41FA5}">
                      <a16:colId xmlns:a16="http://schemas.microsoft.com/office/drawing/2014/main" val="1199434512"/>
                    </a:ext>
                  </a:extLst>
                </a:gridCol>
                <a:gridCol w="506048">
                  <a:extLst>
                    <a:ext uri="{9D8B030D-6E8A-4147-A177-3AD203B41FA5}">
                      <a16:colId xmlns:a16="http://schemas.microsoft.com/office/drawing/2014/main" val="529548148"/>
                    </a:ext>
                  </a:extLst>
                </a:gridCol>
                <a:gridCol w="506048">
                  <a:extLst>
                    <a:ext uri="{9D8B030D-6E8A-4147-A177-3AD203B41FA5}">
                      <a16:colId xmlns:a16="http://schemas.microsoft.com/office/drawing/2014/main" val="3788261577"/>
                    </a:ext>
                  </a:extLst>
                </a:gridCol>
                <a:gridCol w="506048">
                  <a:extLst>
                    <a:ext uri="{9D8B030D-6E8A-4147-A177-3AD203B41FA5}">
                      <a16:colId xmlns:a16="http://schemas.microsoft.com/office/drawing/2014/main" val="2358498159"/>
                    </a:ext>
                  </a:extLst>
                </a:gridCol>
                <a:gridCol w="506048">
                  <a:extLst>
                    <a:ext uri="{9D8B030D-6E8A-4147-A177-3AD203B41FA5}">
                      <a16:colId xmlns:a16="http://schemas.microsoft.com/office/drawing/2014/main" val="3018277387"/>
                    </a:ext>
                  </a:extLst>
                </a:gridCol>
              </a:tblGrid>
              <a:tr h="351340">
                <a:tc rowSpan="3">
                  <a:txBody>
                    <a:bodyPr/>
                    <a:lstStyle/>
                    <a:p>
                      <a:pPr algn="ctr"/>
                      <a:endParaRPr lang="zh-TW" altLang="en-US" sz="800" b="1" dirty="0"/>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900" b="1" dirty="0"/>
                        <a:t>Ordinal</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900" b="1" dirty="0"/>
                        <a:t>Target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33387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600" b="1" dirty="0">
                          <a:solidFill>
                            <a:schemeClr val="bg1"/>
                          </a:solidFill>
                        </a:rPr>
                        <a:t>Traditional</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600" b="1" dirty="0">
                          <a:solidFill>
                            <a:schemeClr val="bg1"/>
                          </a:solidFill>
                        </a:rPr>
                        <a:t>Default</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Correlation</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PCA</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RND</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333870">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600" b="1" kern="1200" dirty="0">
                          <a:solidFill>
                            <a:schemeClr val="bg1"/>
                          </a:solidFill>
                          <a:latin typeface="+mn-lt"/>
                          <a:ea typeface="+mn-ea"/>
                          <a:cs typeface="+mn-cs"/>
                        </a:rPr>
                        <a:t>85</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bg1"/>
                          </a:solidFill>
                          <a:latin typeface="+mn-lt"/>
                          <a:ea typeface="+mn-ea"/>
                          <a:cs typeface="+mn-cs"/>
                        </a:rPr>
                        <a:t>37</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600" b="1" kern="1200" dirty="0">
                          <a:solidFill>
                            <a:schemeClr val="bg1"/>
                          </a:solidFill>
                          <a:latin typeface="+mn-lt"/>
                          <a:ea typeface="+mn-ea"/>
                          <a:cs typeface="+mn-cs"/>
                        </a:rPr>
                        <a:t>17</a:t>
                      </a:r>
                      <a:endParaRPr lang="zh-TW" altLang="en-US" sz="1600" b="1" kern="1200" dirty="0">
                        <a:solidFill>
                          <a:schemeClr val="bg1"/>
                        </a:solidFill>
                        <a:latin typeface="+mn-lt"/>
                        <a:ea typeface="+mn-ea"/>
                        <a:cs typeface="+mn-cs"/>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869567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D3CAA70-4BD9-4FB4-9843-EB1155A50E02}"/>
              </a:ext>
            </a:extLst>
          </p:cNvPr>
          <p:cNvGraphicFramePr>
            <a:graphicFrameLocks noGrp="1"/>
          </p:cNvGraphicFramePr>
          <p:nvPr>
            <p:extLst>
              <p:ext uri="{D42A27DB-BD31-4B8C-83A1-F6EECF244321}">
                <p14:modId xmlns:p14="http://schemas.microsoft.com/office/powerpoint/2010/main" val="1676457341"/>
              </p:ext>
            </p:extLst>
          </p:nvPr>
        </p:nvGraphicFramePr>
        <p:xfrm>
          <a:off x="425175" y="1595894"/>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Before Encoding</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6383BB"/>
                    </a:solidFill>
                  </a:tcPr>
                </a:tc>
                <a:tc>
                  <a:txBody>
                    <a:bodyPr/>
                    <a:lstStyle/>
                    <a:p>
                      <a:pPr algn="ctr"/>
                      <a:r>
                        <a:rPr lang="en-US" altLang="zh-TW" sz="1800" dirty="0"/>
                        <a:t>PCA-Purity</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-Feature importance changes</a:t>
            </a:r>
            <a:endParaRPr lang="zh-TW" altLang="en-US" sz="2400" dirty="0">
              <a:solidFill>
                <a:srgbClr val="14365D"/>
              </a:solidFill>
              <a:latin typeface="Nunito SemiBold" panose="00000700000000000000" pitchFamily="2" charset="0"/>
            </a:endParaRPr>
          </a:p>
        </p:txBody>
      </p:sp>
      <p:pic>
        <p:nvPicPr>
          <p:cNvPr id="16" name="圖片 15">
            <a:extLst>
              <a:ext uri="{FF2B5EF4-FFF2-40B4-BE49-F238E27FC236}">
                <a16:creationId xmlns:a16="http://schemas.microsoft.com/office/drawing/2014/main" id="{275ACEAD-19AB-4286-9E13-2DDB6BD31B72}"/>
              </a:ext>
            </a:extLst>
          </p:cNvPr>
          <p:cNvPicPr/>
          <p:nvPr/>
        </p:nvPicPr>
        <p:blipFill>
          <a:blip r:embed="rId3"/>
          <a:stretch>
            <a:fillRect/>
          </a:stretch>
        </p:blipFill>
        <p:spPr>
          <a:xfrm>
            <a:off x="1104418" y="2180384"/>
            <a:ext cx="3960000" cy="3960000"/>
          </a:xfrm>
          <a:prstGeom prst="rect">
            <a:avLst/>
          </a:prstGeom>
        </p:spPr>
      </p:pic>
      <p:pic>
        <p:nvPicPr>
          <p:cNvPr id="8" name="圖片 7">
            <a:extLst>
              <a:ext uri="{FF2B5EF4-FFF2-40B4-BE49-F238E27FC236}">
                <a16:creationId xmlns:a16="http://schemas.microsoft.com/office/drawing/2014/main" id="{7AFCB8C2-7DEA-4738-ABD3-D74DFC7C4A11}"/>
              </a:ext>
            </a:extLst>
          </p:cNvPr>
          <p:cNvPicPr/>
          <p:nvPr/>
        </p:nvPicPr>
        <p:blipFill>
          <a:blip r:embed="rId4"/>
          <a:stretch>
            <a:fillRect/>
          </a:stretch>
        </p:blipFill>
        <p:spPr>
          <a:xfrm>
            <a:off x="6978907" y="2130852"/>
            <a:ext cx="3960000" cy="3960000"/>
          </a:xfrm>
          <a:prstGeom prst="rect">
            <a:avLst/>
          </a:prstGeom>
        </p:spPr>
      </p:pic>
    </p:spTree>
    <p:extLst>
      <p:ext uri="{BB962C8B-B14F-4D97-AF65-F5344CB8AC3E}">
        <p14:creationId xmlns:p14="http://schemas.microsoft.com/office/powerpoint/2010/main" val="288736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9060F62A-1EB1-4C42-A6CD-11EC10FA967E}"/>
              </a:ext>
            </a:extLst>
          </p:cNvPr>
          <p:cNvGraphicFramePr>
            <a:graphicFrameLocks noGrp="1"/>
          </p:cNvGraphicFramePr>
          <p:nvPr>
            <p:extLst>
              <p:ext uri="{D42A27DB-BD31-4B8C-83A1-F6EECF244321}">
                <p14:modId xmlns:p14="http://schemas.microsoft.com/office/powerpoint/2010/main" val="2593957070"/>
              </p:ext>
            </p:extLst>
          </p:nvPr>
        </p:nvGraphicFramePr>
        <p:xfrm>
          <a:off x="425175" y="1595894"/>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Correlation</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7F6000"/>
                    </a:solidFill>
                  </a:tcPr>
                </a:tc>
                <a:tc>
                  <a:txBody>
                    <a:bodyPr/>
                    <a:lstStyle/>
                    <a:p>
                      <a:pPr algn="ctr"/>
                      <a:r>
                        <a:rPr lang="en-US" altLang="zh-TW" sz="1800" dirty="0"/>
                        <a:t>PCA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-Different grouping seizes</a:t>
            </a:r>
            <a:endParaRPr lang="zh-TW" altLang="en-US" sz="2400" dirty="0">
              <a:solidFill>
                <a:srgbClr val="14365D"/>
              </a:solidFill>
              <a:latin typeface="Nunito SemiBold" panose="00000700000000000000" pitchFamily="2" charset="0"/>
            </a:endParaRPr>
          </a:p>
        </p:txBody>
      </p:sp>
      <p:pic>
        <p:nvPicPr>
          <p:cNvPr id="7" name="圖片 6">
            <a:extLst>
              <a:ext uri="{FF2B5EF4-FFF2-40B4-BE49-F238E27FC236}">
                <a16:creationId xmlns:a16="http://schemas.microsoft.com/office/drawing/2014/main" id="{9C1D133D-7601-40F7-BE54-66E65FCC1860}"/>
              </a:ext>
            </a:extLst>
          </p:cNvPr>
          <p:cNvPicPr>
            <a:picLocks noChangeAspect="1"/>
          </p:cNvPicPr>
          <p:nvPr/>
        </p:nvPicPr>
        <p:blipFill>
          <a:blip r:embed="rId3"/>
          <a:stretch>
            <a:fillRect/>
          </a:stretch>
        </p:blipFill>
        <p:spPr>
          <a:xfrm>
            <a:off x="1011820" y="2299473"/>
            <a:ext cx="4379720" cy="3153626"/>
          </a:xfrm>
          <a:prstGeom prst="rect">
            <a:avLst/>
          </a:prstGeom>
        </p:spPr>
      </p:pic>
      <p:pic>
        <p:nvPicPr>
          <p:cNvPr id="11" name="圖片 10">
            <a:extLst>
              <a:ext uri="{FF2B5EF4-FFF2-40B4-BE49-F238E27FC236}">
                <a16:creationId xmlns:a16="http://schemas.microsoft.com/office/drawing/2014/main" id="{B3507E86-A553-4D1A-AE6E-61091F19E9B8}"/>
              </a:ext>
            </a:extLst>
          </p:cNvPr>
          <p:cNvPicPr>
            <a:picLocks noChangeAspect="1"/>
          </p:cNvPicPr>
          <p:nvPr/>
        </p:nvPicPr>
        <p:blipFill>
          <a:blip r:embed="rId4"/>
          <a:stretch>
            <a:fillRect/>
          </a:stretch>
        </p:blipFill>
        <p:spPr>
          <a:xfrm>
            <a:off x="6711005" y="2349908"/>
            <a:ext cx="4382843" cy="3153626"/>
          </a:xfrm>
          <a:prstGeom prst="rect">
            <a:avLst/>
          </a:prstGeom>
        </p:spPr>
      </p:pic>
      <p:graphicFrame>
        <p:nvGraphicFramePr>
          <p:cNvPr id="12" name="表格 11">
            <a:extLst>
              <a:ext uri="{FF2B5EF4-FFF2-40B4-BE49-F238E27FC236}">
                <a16:creationId xmlns:a16="http://schemas.microsoft.com/office/drawing/2014/main" id="{92A9B029-9191-4962-8C4F-97D41F983830}"/>
              </a:ext>
            </a:extLst>
          </p:cNvPr>
          <p:cNvGraphicFramePr>
            <a:graphicFrameLocks noGrp="1"/>
          </p:cNvGraphicFramePr>
          <p:nvPr>
            <p:extLst>
              <p:ext uri="{D42A27DB-BD31-4B8C-83A1-F6EECF244321}">
                <p14:modId xmlns:p14="http://schemas.microsoft.com/office/powerpoint/2010/main" val="1335899475"/>
              </p:ext>
            </p:extLst>
          </p:nvPr>
        </p:nvGraphicFramePr>
        <p:xfrm>
          <a:off x="6711004" y="4973673"/>
          <a:ext cx="4382845" cy="720288"/>
        </p:xfrm>
        <a:graphic>
          <a:graphicData uri="http://schemas.openxmlformats.org/drawingml/2006/table">
            <a:tbl>
              <a:tblPr firstRow="1" bandRow="1">
                <a:tableStyleId>{5C22544A-7EE6-4342-B048-85BDC9FD1C3A}</a:tableStyleId>
              </a:tblPr>
              <a:tblGrid>
                <a:gridCol w="500625">
                  <a:extLst>
                    <a:ext uri="{9D8B030D-6E8A-4147-A177-3AD203B41FA5}">
                      <a16:colId xmlns:a16="http://schemas.microsoft.com/office/drawing/2014/main" val="1410914144"/>
                    </a:ext>
                  </a:extLst>
                </a:gridCol>
                <a:gridCol w="776444">
                  <a:extLst>
                    <a:ext uri="{9D8B030D-6E8A-4147-A177-3AD203B41FA5}">
                      <a16:colId xmlns:a16="http://schemas.microsoft.com/office/drawing/2014/main" val="4174219331"/>
                    </a:ext>
                  </a:extLst>
                </a:gridCol>
                <a:gridCol w="776444">
                  <a:extLst>
                    <a:ext uri="{9D8B030D-6E8A-4147-A177-3AD203B41FA5}">
                      <a16:colId xmlns:a16="http://schemas.microsoft.com/office/drawing/2014/main" val="2729175791"/>
                    </a:ext>
                  </a:extLst>
                </a:gridCol>
                <a:gridCol w="776444">
                  <a:extLst>
                    <a:ext uri="{9D8B030D-6E8A-4147-A177-3AD203B41FA5}">
                      <a16:colId xmlns:a16="http://schemas.microsoft.com/office/drawing/2014/main" val="471034355"/>
                    </a:ext>
                  </a:extLst>
                </a:gridCol>
                <a:gridCol w="776444">
                  <a:extLst>
                    <a:ext uri="{9D8B030D-6E8A-4147-A177-3AD203B41FA5}">
                      <a16:colId xmlns:a16="http://schemas.microsoft.com/office/drawing/2014/main" val="1816412587"/>
                    </a:ext>
                  </a:extLst>
                </a:gridCol>
                <a:gridCol w="776444">
                  <a:extLst>
                    <a:ext uri="{9D8B030D-6E8A-4147-A177-3AD203B41FA5}">
                      <a16:colId xmlns:a16="http://schemas.microsoft.com/office/drawing/2014/main" val="218077970"/>
                    </a:ext>
                  </a:extLst>
                </a:gridCol>
              </a:tblGrid>
              <a:tr h="233420">
                <a:tc rowSpan="2">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23342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1200" b="1" dirty="0">
                          <a:solidFill>
                            <a:schemeClr val="bg1"/>
                          </a:solidFill>
                        </a:rPr>
                        <a:t>PCA</a:t>
                      </a:r>
                      <a:endParaRPr lang="zh-TW" altLang="en-US" sz="1200" b="1" dirty="0">
                        <a:solidFill>
                          <a:schemeClr val="bg1"/>
                        </a:solidFill>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50122">
                <a:tc>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kern="1200" dirty="0">
                          <a:solidFill>
                            <a:schemeClr val="bg1"/>
                          </a:solidFill>
                          <a:latin typeface="+mn-lt"/>
                          <a:ea typeface="+mn-ea"/>
                          <a:cs typeface="+mn-cs"/>
                        </a:rPr>
                        <a:t>10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1200" b="1" kern="1200" dirty="0">
                          <a:solidFill>
                            <a:schemeClr val="bg1"/>
                          </a:solidFill>
                          <a:latin typeface="+mn-lt"/>
                          <a:ea typeface="+mn-ea"/>
                          <a:cs typeface="+mn-cs"/>
                        </a:rPr>
                        <a:t>20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1200" b="1" kern="1200" dirty="0">
                          <a:solidFill>
                            <a:schemeClr val="bg1"/>
                          </a:solidFill>
                          <a:latin typeface="+mn-lt"/>
                          <a:ea typeface="+mn-ea"/>
                          <a:cs typeface="+mn-cs"/>
                        </a:rPr>
                        <a:t>30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1200" b="1" kern="1200" dirty="0">
                          <a:solidFill>
                            <a:schemeClr val="bg1"/>
                          </a:solidFill>
                          <a:latin typeface="+mn-lt"/>
                          <a:ea typeface="+mn-ea"/>
                          <a:cs typeface="+mn-cs"/>
                        </a:rPr>
                        <a:t>40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1200" b="1" kern="1200" dirty="0">
                          <a:solidFill>
                            <a:schemeClr val="bg1"/>
                          </a:solidFill>
                          <a:latin typeface="+mn-lt"/>
                          <a:ea typeface="+mn-ea"/>
                          <a:cs typeface="+mn-cs"/>
                        </a:rPr>
                        <a:t>50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13" name="表格 12">
            <a:extLst>
              <a:ext uri="{FF2B5EF4-FFF2-40B4-BE49-F238E27FC236}">
                <a16:creationId xmlns:a16="http://schemas.microsoft.com/office/drawing/2014/main" id="{A2061584-4CE5-4D03-A52F-73C2AB475174}"/>
              </a:ext>
            </a:extLst>
          </p:cNvPr>
          <p:cNvGraphicFramePr>
            <a:graphicFrameLocks noGrp="1"/>
          </p:cNvGraphicFramePr>
          <p:nvPr>
            <p:extLst>
              <p:ext uri="{D42A27DB-BD31-4B8C-83A1-F6EECF244321}">
                <p14:modId xmlns:p14="http://schemas.microsoft.com/office/powerpoint/2010/main" val="3037850621"/>
              </p:ext>
            </p:extLst>
          </p:nvPr>
        </p:nvGraphicFramePr>
        <p:xfrm>
          <a:off x="1006517" y="4973673"/>
          <a:ext cx="4382845" cy="720288"/>
        </p:xfrm>
        <a:graphic>
          <a:graphicData uri="http://schemas.openxmlformats.org/drawingml/2006/table">
            <a:tbl>
              <a:tblPr firstRow="1" bandRow="1">
                <a:tableStyleId>{5C22544A-7EE6-4342-B048-85BDC9FD1C3A}</a:tableStyleId>
              </a:tblPr>
              <a:tblGrid>
                <a:gridCol w="436417">
                  <a:extLst>
                    <a:ext uri="{9D8B030D-6E8A-4147-A177-3AD203B41FA5}">
                      <a16:colId xmlns:a16="http://schemas.microsoft.com/office/drawing/2014/main" val="1410914144"/>
                    </a:ext>
                  </a:extLst>
                </a:gridCol>
                <a:gridCol w="840652">
                  <a:extLst>
                    <a:ext uri="{9D8B030D-6E8A-4147-A177-3AD203B41FA5}">
                      <a16:colId xmlns:a16="http://schemas.microsoft.com/office/drawing/2014/main" val="4174219331"/>
                    </a:ext>
                  </a:extLst>
                </a:gridCol>
                <a:gridCol w="776444">
                  <a:extLst>
                    <a:ext uri="{9D8B030D-6E8A-4147-A177-3AD203B41FA5}">
                      <a16:colId xmlns:a16="http://schemas.microsoft.com/office/drawing/2014/main" val="2729175791"/>
                    </a:ext>
                  </a:extLst>
                </a:gridCol>
                <a:gridCol w="776444">
                  <a:extLst>
                    <a:ext uri="{9D8B030D-6E8A-4147-A177-3AD203B41FA5}">
                      <a16:colId xmlns:a16="http://schemas.microsoft.com/office/drawing/2014/main" val="471034355"/>
                    </a:ext>
                  </a:extLst>
                </a:gridCol>
                <a:gridCol w="776444">
                  <a:extLst>
                    <a:ext uri="{9D8B030D-6E8A-4147-A177-3AD203B41FA5}">
                      <a16:colId xmlns:a16="http://schemas.microsoft.com/office/drawing/2014/main" val="1816412587"/>
                    </a:ext>
                  </a:extLst>
                </a:gridCol>
                <a:gridCol w="776444">
                  <a:extLst>
                    <a:ext uri="{9D8B030D-6E8A-4147-A177-3AD203B41FA5}">
                      <a16:colId xmlns:a16="http://schemas.microsoft.com/office/drawing/2014/main" val="218077970"/>
                    </a:ext>
                  </a:extLst>
                </a:gridCol>
              </a:tblGrid>
              <a:tr h="233420">
                <a:tc rowSpan="2">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23342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1200" b="1" dirty="0">
                          <a:solidFill>
                            <a:schemeClr val="bg1"/>
                          </a:solidFill>
                        </a:rPr>
                        <a:t>Correlation</a:t>
                      </a:r>
                      <a:endParaRPr lang="zh-TW" altLang="en-US" sz="1200" b="1" dirty="0">
                        <a:solidFill>
                          <a:schemeClr val="bg1"/>
                        </a:solidFill>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50122">
                <a:tc>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kern="1200" dirty="0">
                          <a:solidFill>
                            <a:schemeClr val="bg1"/>
                          </a:solidFill>
                          <a:latin typeface="+mn-lt"/>
                          <a:ea typeface="+mn-ea"/>
                          <a:cs typeface="+mn-cs"/>
                        </a:rPr>
                        <a:t>10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1200" b="1" kern="1200" dirty="0">
                          <a:solidFill>
                            <a:schemeClr val="bg1"/>
                          </a:solidFill>
                          <a:latin typeface="+mn-lt"/>
                          <a:ea typeface="+mn-ea"/>
                          <a:cs typeface="+mn-cs"/>
                        </a:rPr>
                        <a:t>20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1200" b="1" kern="1200" dirty="0">
                          <a:solidFill>
                            <a:schemeClr val="bg1"/>
                          </a:solidFill>
                          <a:latin typeface="+mn-lt"/>
                          <a:ea typeface="+mn-ea"/>
                          <a:cs typeface="+mn-cs"/>
                        </a:rPr>
                        <a:t>30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1200" b="1" kern="1200" dirty="0">
                          <a:solidFill>
                            <a:schemeClr val="bg1"/>
                          </a:solidFill>
                          <a:latin typeface="+mn-lt"/>
                          <a:ea typeface="+mn-ea"/>
                          <a:cs typeface="+mn-cs"/>
                        </a:rPr>
                        <a:t>40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1200" b="1" kern="1200" dirty="0">
                          <a:solidFill>
                            <a:schemeClr val="bg1"/>
                          </a:solidFill>
                          <a:latin typeface="+mn-lt"/>
                          <a:ea typeface="+mn-ea"/>
                          <a:cs typeface="+mn-cs"/>
                        </a:rPr>
                        <a:t>50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727409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31800" y="1600944"/>
            <a:ext cx="11328398" cy="48908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 by hierarchical clustering</a:t>
            </a:r>
            <a:endParaRPr lang="zh-TW" altLang="en-US" sz="2400" dirty="0">
              <a:solidFill>
                <a:srgbClr val="14365D"/>
              </a:solidFill>
              <a:latin typeface="Nunito SemiBold" panose="00000700000000000000" pitchFamily="2" charset="0"/>
            </a:endParaRPr>
          </a:p>
        </p:txBody>
      </p:sp>
      <p:pic>
        <p:nvPicPr>
          <p:cNvPr id="10" name="圖片 9"/>
          <p:cNvPicPr>
            <a:picLocks noChangeAspect="1"/>
          </p:cNvPicPr>
          <p:nvPr/>
        </p:nvPicPr>
        <p:blipFill>
          <a:blip r:embed="rId3"/>
          <a:stretch>
            <a:fillRect/>
          </a:stretch>
        </p:blipFill>
        <p:spPr>
          <a:xfrm>
            <a:off x="431800" y="1602322"/>
            <a:ext cx="4908523" cy="4889492"/>
          </a:xfrm>
          <a:prstGeom prst="rect">
            <a:avLst/>
          </a:prstGeom>
        </p:spPr>
      </p:pic>
      <p:grpSp>
        <p:nvGrpSpPr>
          <p:cNvPr id="11" name="群組 10">
            <a:extLst>
              <a:ext uri="{FF2B5EF4-FFF2-40B4-BE49-F238E27FC236}">
                <a16:creationId xmlns:a16="http://schemas.microsoft.com/office/drawing/2014/main" id="{F5468FFF-5FCC-4F9F-A135-CD4E0B0C8559}"/>
              </a:ext>
            </a:extLst>
          </p:cNvPr>
          <p:cNvGrpSpPr/>
          <p:nvPr/>
        </p:nvGrpSpPr>
        <p:grpSpPr>
          <a:xfrm>
            <a:off x="6614160" y="1600944"/>
            <a:ext cx="5146040" cy="4890870"/>
            <a:chOff x="3421392" y="365125"/>
            <a:chExt cx="7209874" cy="6846660"/>
          </a:xfrm>
        </p:grpSpPr>
        <p:pic>
          <p:nvPicPr>
            <p:cNvPr id="12" name="圖片 11">
              <a:extLst>
                <a:ext uri="{FF2B5EF4-FFF2-40B4-BE49-F238E27FC236}">
                  <a16:creationId xmlns:a16="http://schemas.microsoft.com/office/drawing/2014/main" id="{7062F56B-AB32-4713-B7C0-78B80E3D91F7}"/>
                </a:ext>
              </a:extLst>
            </p:cNvPr>
            <p:cNvPicPr>
              <a:picLocks noChangeAspect="1"/>
            </p:cNvPicPr>
            <p:nvPr/>
          </p:nvPicPr>
          <p:blipFill rotWithShape="1">
            <a:blip r:embed="rId4"/>
            <a:srcRect l="856" t="1643" r="-1"/>
            <a:stretch/>
          </p:blipFill>
          <p:spPr>
            <a:xfrm>
              <a:off x="3421392" y="3663950"/>
              <a:ext cx="7209874" cy="3547835"/>
            </a:xfrm>
            <a:prstGeom prst="rect">
              <a:avLst/>
            </a:prstGeom>
          </p:spPr>
        </p:pic>
        <p:pic>
          <p:nvPicPr>
            <p:cNvPr id="13" name="圖片 12">
              <a:extLst>
                <a:ext uri="{FF2B5EF4-FFF2-40B4-BE49-F238E27FC236}">
                  <a16:creationId xmlns:a16="http://schemas.microsoft.com/office/drawing/2014/main" id="{388FDBFB-A253-4644-9823-0349399FDB79}"/>
                </a:ext>
              </a:extLst>
            </p:cNvPr>
            <p:cNvPicPr>
              <a:picLocks noChangeAspect="1"/>
            </p:cNvPicPr>
            <p:nvPr/>
          </p:nvPicPr>
          <p:blipFill rotWithShape="1">
            <a:blip r:embed="rId5"/>
            <a:srcRect l="1586" t="1" b="1631"/>
            <a:stretch/>
          </p:blipFill>
          <p:spPr>
            <a:xfrm>
              <a:off x="3421392" y="365125"/>
              <a:ext cx="7209874" cy="3317875"/>
            </a:xfrm>
            <a:prstGeom prst="rect">
              <a:avLst/>
            </a:prstGeom>
          </p:spPr>
        </p:pic>
      </p:grpSp>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4136296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1800" y="1600944"/>
            <a:ext cx="11328398" cy="48908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 by hierarchical clustering</a:t>
            </a:r>
            <a:endParaRPr lang="zh-TW" altLang="en-US" sz="2400" dirty="0">
              <a:solidFill>
                <a:srgbClr val="14365D"/>
              </a:solidFill>
              <a:latin typeface="Nunito SemiBold" panose="00000700000000000000" pitchFamily="2" charset="0"/>
            </a:endParaRPr>
          </a:p>
        </p:txBody>
      </p:sp>
      <p:pic>
        <p:nvPicPr>
          <p:cNvPr id="10" name="圖片 9"/>
          <p:cNvPicPr>
            <a:picLocks noChangeAspect="1"/>
          </p:cNvPicPr>
          <p:nvPr/>
        </p:nvPicPr>
        <p:blipFill>
          <a:blip r:embed="rId3"/>
          <a:stretch>
            <a:fillRect/>
          </a:stretch>
        </p:blipFill>
        <p:spPr>
          <a:xfrm>
            <a:off x="431800" y="1602322"/>
            <a:ext cx="4908523" cy="4889492"/>
          </a:xfrm>
          <a:prstGeom prst="rect">
            <a:avLst/>
          </a:prstGeom>
        </p:spPr>
      </p:pic>
      <p:grpSp>
        <p:nvGrpSpPr>
          <p:cNvPr id="11" name="群組 10">
            <a:extLst>
              <a:ext uri="{FF2B5EF4-FFF2-40B4-BE49-F238E27FC236}">
                <a16:creationId xmlns:a16="http://schemas.microsoft.com/office/drawing/2014/main" id="{F5468FFF-5FCC-4F9F-A135-CD4E0B0C8559}"/>
              </a:ext>
            </a:extLst>
          </p:cNvPr>
          <p:cNvGrpSpPr/>
          <p:nvPr/>
        </p:nvGrpSpPr>
        <p:grpSpPr>
          <a:xfrm>
            <a:off x="6614160" y="1600944"/>
            <a:ext cx="5146040" cy="4890870"/>
            <a:chOff x="3421392" y="365125"/>
            <a:chExt cx="7209874" cy="6846660"/>
          </a:xfrm>
        </p:grpSpPr>
        <p:pic>
          <p:nvPicPr>
            <p:cNvPr id="12" name="圖片 11">
              <a:extLst>
                <a:ext uri="{FF2B5EF4-FFF2-40B4-BE49-F238E27FC236}">
                  <a16:creationId xmlns:a16="http://schemas.microsoft.com/office/drawing/2014/main" id="{7062F56B-AB32-4713-B7C0-78B80E3D91F7}"/>
                </a:ext>
              </a:extLst>
            </p:cNvPr>
            <p:cNvPicPr>
              <a:picLocks noChangeAspect="1"/>
            </p:cNvPicPr>
            <p:nvPr/>
          </p:nvPicPr>
          <p:blipFill rotWithShape="1">
            <a:blip r:embed="rId4"/>
            <a:srcRect l="856" t="1643" r="-1"/>
            <a:stretch/>
          </p:blipFill>
          <p:spPr>
            <a:xfrm>
              <a:off x="3421392" y="3663950"/>
              <a:ext cx="7209874" cy="3547835"/>
            </a:xfrm>
            <a:prstGeom prst="rect">
              <a:avLst/>
            </a:prstGeom>
          </p:spPr>
        </p:pic>
        <p:pic>
          <p:nvPicPr>
            <p:cNvPr id="13" name="圖片 12">
              <a:extLst>
                <a:ext uri="{FF2B5EF4-FFF2-40B4-BE49-F238E27FC236}">
                  <a16:creationId xmlns:a16="http://schemas.microsoft.com/office/drawing/2014/main" id="{388FDBFB-A253-4644-9823-0349399FDB79}"/>
                </a:ext>
              </a:extLst>
            </p:cNvPr>
            <p:cNvPicPr>
              <a:picLocks noChangeAspect="1"/>
            </p:cNvPicPr>
            <p:nvPr/>
          </p:nvPicPr>
          <p:blipFill rotWithShape="1">
            <a:blip r:embed="rId5"/>
            <a:srcRect l="1586" t="1" b="1631"/>
            <a:stretch/>
          </p:blipFill>
          <p:spPr>
            <a:xfrm>
              <a:off x="3421392" y="365125"/>
              <a:ext cx="7209874" cy="3317875"/>
            </a:xfrm>
            <a:prstGeom prst="rect">
              <a:avLst/>
            </a:prstGeom>
          </p:spPr>
        </p:pic>
      </p:grpSp>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2" name="圖片 1"/>
          <p:cNvPicPr>
            <a:picLocks noChangeAspect="1"/>
          </p:cNvPicPr>
          <p:nvPr/>
        </p:nvPicPr>
        <p:blipFill>
          <a:blip r:embed="rId6"/>
          <a:stretch>
            <a:fillRect/>
          </a:stretch>
        </p:blipFill>
        <p:spPr>
          <a:xfrm>
            <a:off x="6547958" y="1600945"/>
            <a:ext cx="5212241" cy="4890870"/>
          </a:xfrm>
          <a:prstGeom prst="rect">
            <a:avLst/>
          </a:prstGeom>
        </p:spPr>
      </p:pic>
    </p:spTree>
    <p:extLst>
      <p:ext uri="{BB962C8B-B14F-4D97-AF65-F5344CB8AC3E}">
        <p14:creationId xmlns:p14="http://schemas.microsoft.com/office/powerpoint/2010/main" val="3406787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589088"/>
            <a:ext cx="10358336" cy="1744067"/>
          </a:xfrm>
          <a:prstGeom prst="rect">
            <a:avLst/>
          </a:prstGeom>
        </p:spPr>
        <p:txBody>
          <a:bodyPr wrap="square" lIns="0" tIns="0" rIns="0" bIns="0" rtlCol="0" anchor="t">
            <a:spAutoFit/>
          </a:bodyPr>
          <a:lstStyle/>
          <a:p>
            <a:pPr marL="342900" indent="-342900">
              <a:lnSpc>
                <a:spcPts val="3359"/>
              </a:lnSpc>
              <a:buFont typeface="+mj-lt"/>
              <a:buAutoNum type="arabicPeriod"/>
            </a:pPr>
            <a:r>
              <a:rPr lang="en-US" altLang="zh-TW" dirty="0">
                <a:solidFill>
                  <a:srgbClr val="000000"/>
                </a:solidFill>
                <a:latin typeface="Nunito Light"/>
              </a:rPr>
              <a:t>A new encoding scheme for binary data.</a:t>
            </a:r>
          </a:p>
          <a:p>
            <a:pPr marL="342900" indent="-342900">
              <a:lnSpc>
                <a:spcPts val="3359"/>
              </a:lnSpc>
              <a:buFont typeface="+mj-lt"/>
              <a:buAutoNum type="arabicPeriod"/>
            </a:pPr>
            <a:r>
              <a:rPr lang="en-US" altLang="zh-TW" dirty="0">
                <a:solidFill>
                  <a:srgbClr val="000000"/>
                </a:solidFill>
                <a:latin typeface="Nunito Light"/>
              </a:rPr>
              <a:t>Compress binary features information into integers.</a:t>
            </a:r>
          </a:p>
          <a:p>
            <a:pPr marL="342900" indent="-342900">
              <a:lnSpc>
                <a:spcPts val="3359"/>
              </a:lnSpc>
              <a:buFont typeface="+mj-lt"/>
              <a:buAutoNum type="arabicPeriod"/>
            </a:pPr>
            <a:r>
              <a:rPr lang="en-US" altLang="zh-TW" dirty="0">
                <a:solidFill>
                  <a:srgbClr val="000000"/>
                </a:solidFill>
                <a:latin typeface="Nunito Light"/>
              </a:rPr>
              <a:t>Preserve classification/regression performance with proposed grouping &amp; sequencing techniques.</a:t>
            </a:r>
          </a:p>
          <a:p>
            <a:pPr marL="342900" indent="-342900">
              <a:lnSpc>
                <a:spcPts val="3359"/>
              </a:lnSpc>
              <a:buFont typeface="+mj-lt"/>
              <a:buAutoNum type="arabicPeriod"/>
            </a:pPr>
            <a:r>
              <a:rPr lang="en-US" altLang="zh-TW" dirty="0">
                <a:solidFill>
                  <a:srgbClr val="000000"/>
                </a:solidFill>
                <a:latin typeface="Nunito Light"/>
              </a:rPr>
              <a:t>A dimension reduction method of high dimensional binary data.</a:t>
            </a: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6" name="圖片 5">
            <a:extLst>
              <a:ext uri="{FF2B5EF4-FFF2-40B4-BE49-F238E27FC236}">
                <a16:creationId xmlns:a16="http://schemas.microsoft.com/office/drawing/2014/main" id="{D6D462C6-92FB-4C03-AB00-ABB34757B959}"/>
              </a:ext>
            </a:extLst>
          </p:cNvPr>
          <p:cNvPicPr>
            <a:picLocks noChangeAspect="1"/>
          </p:cNvPicPr>
          <p:nvPr/>
        </p:nvPicPr>
        <p:blipFill rotWithShape="1">
          <a:blip r:embed="rId3"/>
          <a:srcRect l="1111" t="6309" r="7545" b="2763"/>
          <a:stretch/>
        </p:blipFill>
        <p:spPr>
          <a:xfrm>
            <a:off x="5458335" y="3949069"/>
            <a:ext cx="2564153" cy="2227384"/>
          </a:xfrm>
          <a:prstGeom prst="rect">
            <a:avLst/>
          </a:prstGeom>
          <a:ln>
            <a:noFill/>
          </a:ln>
          <a:effectLst>
            <a:outerShdw blurRad="292100" dist="139700" dir="2700000" algn="tl" rotWithShape="0">
              <a:srgbClr val="333333">
                <a:alpha val="65000"/>
              </a:srgbClr>
            </a:outerShdw>
          </a:effectLst>
        </p:spPr>
      </p:pic>
      <p:graphicFrame>
        <p:nvGraphicFramePr>
          <p:cNvPr id="7" name="表格 6">
            <a:extLst>
              <a:ext uri="{FF2B5EF4-FFF2-40B4-BE49-F238E27FC236}">
                <a16:creationId xmlns:a16="http://schemas.microsoft.com/office/drawing/2014/main" id="{29EB5FA1-C30B-453B-974C-64C18B31E3CE}"/>
              </a:ext>
            </a:extLst>
          </p:cNvPr>
          <p:cNvGraphicFramePr>
            <a:graphicFrameLocks noGrp="1"/>
          </p:cNvGraphicFramePr>
          <p:nvPr>
            <p:extLst>
              <p:ext uri="{D42A27DB-BD31-4B8C-83A1-F6EECF244321}">
                <p14:modId xmlns:p14="http://schemas.microsoft.com/office/powerpoint/2010/main" val="1582692476"/>
              </p:ext>
            </p:extLst>
          </p:nvPr>
        </p:nvGraphicFramePr>
        <p:xfrm>
          <a:off x="838200" y="3949069"/>
          <a:ext cx="4026255" cy="2227384"/>
        </p:xfrm>
        <a:graphic>
          <a:graphicData uri="http://schemas.openxmlformats.org/drawingml/2006/table">
            <a:tbl>
              <a:tblPr firstRow="1" bandRow="1">
                <a:tableStyleId>{5C22544A-7EE6-4342-B048-85BDC9FD1C3A}</a:tableStyleId>
              </a:tblPr>
              <a:tblGrid>
                <a:gridCol w="811995">
                  <a:extLst>
                    <a:ext uri="{9D8B030D-6E8A-4147-A177-3AD203B41FA5}">
                      <a16:colId xmlns:a16="http://schemas.microsoft.com/office/drawing/2014/main" val="2333138662"/>
                    </a:ext>
                  </a:extLst>
                </a:gridCol>
                <a:gridCol w="357140">
                  <a:extLst>
                    <a:ext uri="{9D8B030D-6E8A-4147-A177-3AD203B41FA5}">
                      <a16:colId xmlns:a16="http://schemas.microsoft.com/office/drawing/2014/main" val="3241235375"/>
                    </a:ext>
                  </a:extLst>
                </a:gridCol>
                <a:gridCol w="357140">
                  <a:extLst>
                    <a:ext uri="{9D8B030D-6E8A-4147-A177-3AD203B41FA5}">
                      <a16:colId xmlns:a16="http://schemas.microsoft.com/office/drawing/2014/main" val="743699616"/>
                    </a:ext>
                  </a:extLst>
                </a:gridCol>
                <a:gridCol w="357140">
                  <a:extLst>
                    <a:ext uri="{9D8B030D-6E8A-4147-A177-3AD203B41FA5}">
                      <a16:colId xmlns:a16="http://schemas.microsoft.com/office/drawing/2014/main" val="3684118160"/>
                    </a:ext>
                  </a:extLst>
                </a:gridCol>
                <a:gridCol w="357140">
                  <a:extLst>
                    <a:ext uri="{9D8B030D-6E8A-4147-A177-3AD203B41FA5}">
                      <a16:colId xmlns:a16="http://schemas.microsoft.com/office/drawing/2014/main" val="4006708059"/>
                    </a:ext>
                  </a:extLst>
                </a:gridCol>
                <a:gridCol w="357140">
                  <a:extLst>
                    <a:ext uri="{9D8B030D-6E8A-4147-A177-3AD203B41FA5}">
                      <a16:colId xmlns:a16="http://schemas.microsoft.com/office/drawing/2014/main" val="1686677295"/>
                    </a:ext>
                  </a:extLst>
                </a:gridCol>
                <a:gridCol w="357140">
                  <a:extLst>
                    <a:ext uri="{9D8B030D-6E8A-4147-A177-3AD203B41FA5}">
                      <a16:colId xmlns:a16="http://schemas.microsoft.com/office/drawing/2014/main" val="1283194741"/>
                    </a:ext>
                  </a:extLst>
                </a:gridCol>
                <a:gridCol w="357140">
                  <a:extLst>
                    <a:ext uri="{9D8B030D-6E8A-4147-A177-3AD203B41FA5}">
                      <a16:colId xmlns:a16="http://schemas.microsoft.com/office/drawing/2014/main" val="257053182"/>
                    </a:ext>
                  </a:extLst>
                </a:gridCol>
                <a:gridCol w="357140">
                  <a:extLst>
                    <a:ext uri="{9D8B030D-6E8A-4147-A177-3AD203B41FA5}">
                      <a16:colId xmlns:a16="http://schemas.microsoft.com/office/drawing/2014/main" val="745576855"/>
                    </a:ext>
                  </a:extLst>
                </a:gridCol>
                <a:gridCol w="357140">
                  <a:extLst>
                    <a:ext uri="{9D8B030D-6E8A-4147-A177-3AD203B41FA5}">
                      <a16:colId xmlns:a16="http://schemas.microsoft.com/office/drawing/2014/main" val="3447579049"/>
                    </a:ext>
                  </a:extLst>
                </a:gridCol>
              </a:tblGrid>
              <a:tr h="218500">
                <a:tc>
                  <a:txBody>
                    <a:bodyPr/>
                    <a:lstStyle/>
                    <a:p>
                      <a:pPr algn="ct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dirty="0">
                          <a:solidFill>
                            <a:sysClr val="windowText" lastClr="000000"/>
                          </a:solidFill>
                          <a:latin typeface="Times New Roman" panose="02020603050405020304" pitchFamily="18" charset="0"/>
                          <a:cs typeface="Times New Roman" panose="02020603050405020304" pitchFamily="18" charset="0"/>
                        </a:rPr>
                        <a:t>x.1</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solidFill>
                            <a:sysClr val="windowText" lastClr="000000"/>
                          </a:solidFill>
                          <a:latin typeface="Times New Roman" panose="02020603050405020304" pitchFamily="18" charset="0"/>
                          <a:cs typeface="Times New Roman" panose="02020603050405020304" pitchFamily="18" charset="0"/>
                        </a:rPr>
                        <a:t>x.2</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solidFill>
                            <a:sysClr val="windowText" lastClr="000000"/>
                          </a:solidFill>
                          <a:latin typeface="Times New Roman" panose="02020603050405020304" pitchFamily="18" charset="0"/>
                          <a:cs typeface="Times New Roman" panose="02020603050405020304" pitchFamily="18" charset="0"/>
                        </a:rPr>
                        <a:t>x.3</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dirty="0">
                          <a:solidFill>
                            <a:sysClr val="windowText" lastClr="000000"/>
                          </a:solidFill>
                          <a:latin typeface="Times New Roman" panose="02020603050405020304" pitchFamily="18" charset="0"/>
                          <a:cs typeface="Times New Roman" panose="02020603050405020304" pitchFamily="18" charset="0"/>
                        </a:rPr>
                        <a:t>x.4</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solidFill>
                            <a:sysClr val="windowText" lastClr="000000"/>
                          </a:solidFill>
                          <a:latin typeface="Times New Roman" panose="02020603050405020304" pitchFamily="18" charset="0"/>
                          <a:cs typeface="Times New Roman" panose="02020603050405020304" pitchFamily="18" charset="0"/>
                        </a:rPr>
                        <a:t>x.5</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2</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3</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4</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5</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6</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7</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229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8" name="圖片 7">
            <a:extLst>
              <a:ext uri="{FF2B5EF4-FFF2-40B4-BE49-F238E27FC236}">
                <a16:creationId xmlns:a16="http://schemas.microsoft.com/office/drawing/2014/main" id="{A172EF6D-5038-4393-9DDC-3F6DAD14C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368" y="3949069"/>
            <a:ext cx="2199765" cy="2199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9880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Future work</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467168"/>
            <a:ext cx="10358336" cy="1704313"/>
          </a:xfrm>
          <a:prstGeom prst="rect">
            <a:avLst/>
          </a:prstGeom>
        </p:spPr>
        <p:txBody>
          <a:bodyPr wrap="square" lIns="0" tIns="0" rIns="0" bIns="0" rtlCol="0" anchor="t">
            <a:spAutoFit/>
          </a:bodyPr>
          <a:lstStyle/>
          <a:p>
            <a:pPr marL="342900" indent="-342900">
              <a:lnSpc>
                <a:spcPts val="3359"/>
              </a:lnSpc>
              <a:buFont typeface="+mj-lt"/>
              <a:buAutoNum type="arabicPeriod"/>
            </a:pPr>
            <a:r>
              <a:rPr lang="en-US" altLang="zh-TW" dirty="0">
                <a:solidFill>
                  <a:srgbClr val="000000"/>
                </a:solidFill>
                <a:latin typeface="Nunito Light"/>
              </a:rPr>
              <a:t>Grouping techniques can be further enhanced.</a:t>
            </a:r>
          </a:p>
          <a:p>
            <a:pPr marL="342900" indent="-342900">
              <a:lnSpc>
                <a:spcPts val="3359"/>
              </a:lnSpc>
              <a:buFont typeface="+mj-lt"/>
              <a:buAutoNum type="arabicPeriod"/>
            </a:pPr>
            <a:r>
              <a:rPr lang="en-US" altLang="zh-TW" dirty="0">
                <a:solidFill>
                  <a:srgbClr val="000000"/>
                </a:solidFill>
                <a:latin typeface="Nunito Light"/>
              </a:rPr>
              <a:t>Finding the optimal dimension of the data.</a:t>
            </a:r>
          </a:p>
          <a:p>
            <a:pPr marL="342900" indent="-342900">
              <a:lnSpc>
                <a:spcPts val="3359"/>
              </a:lnSpc>
              <a:buFont typeface="+mj-lt"/>
              <a:buAutoNum type="arabicPeriod"/>
            </a:pPr>
            <a:r>
              <a:rPr lang="en-US" altLang="zh-TW" dirty="0">
                <a:solidFill>
                  <a:srgbClr val="000000"/>
                </a:solidFill>
                <a:latin typeface="Nunito Light"/>
              </a:rPr>
              <a:t>Sequencing problem may be solved with optimization algorithms.</a:t>
            </a:r>
          </a:p>
          <a:p>
            <a:pPr marL="342900" indent="-342900">
              <a:lnSpc>
                <a:spcPts val="3359"/>
              </a:lnSpc>
              <a:buFont typeface="+mj-lt"/>
              <a:buAutoNum type="arabicPeriod"/>
            </a:pPr>
            <a:r>
              <a:rPr lang="en-US" altLang="zh-TW" dirty="0">
                <a:solidFill>
                  <a:srgbClr val="000000"/>
                </a:solidFill>
                <a:latin typeface="Nunito Light"/>
              </a:rPr>
              <a:t>Rigorous mathematical/statistical derivations are needed.</a:t>
            </a: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graphicFrame>
        <p:nvGraphicFramePr>
          <p:cNvPr id="6" name="圖表 5">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2214508322"/>
              </p:ext>
            </p:extLst>
          </p:nvPr>
        </p:nvGraphicFramePr>
        <p:xfrm>
          <a:off x="1311302" y="4834255"/>
          <a:ext cx="6052340" cy="15220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3531339074"/>
              </p:ext>
            </p:extLst>
          </p:nvPr>
        </p:nvGraphicFramePr>
        <p:xfrm>
          <a:off x="1311302" y="3312160"/>
          <a:ext cx="6052340" cy="15220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1092673576"/>
              </p:ext>
            </p:extLst>
          </p:nvPr>
        </p:nvGraphicFramePr>
        <p:xfrm>
          <a:off x="838200" y="3312160"/>
          <a:ext cx="6525442" cy="3044190"/>
        </p:xfrm>
        <a:graphic>
          <a:graphicData uri="http://schemas.openxmlformats.org/drawingml/2006/table">
            <a:tbl>
              <a:tblPr firstRow="1" bandRow="1">
                <a:tableStyleId>{2D5ABB26-0587-4C30-8999-92F81FD0307C}</a:tableStyleId>
              </a:tblPr>
              <a:tblGrid>
                <a:gridCol w="436880">
                  <a:extLst>
                    <a:ext uri="{9D8B030D-6E8A-4147-A177-3AD203B41FA5}">
                      <a16:colId xmlns:a16="http://schemas.microsoft.com/office/drawing/2014/main" val="3458012468"/>
                    </a:ext>
                  </a:extLst>
                </a:gridCol>
                <a:gridCol w="6088562">
                  <a:extLst>
                    <a:ext uri="{9D8B030D-6E8A-4147-A177-3AD203B41FA5}">
                      <a16:colId xmlns:a16="http://schemas.microsoft.com/office/drawing/2014/main" val="218743566"/>
                    </a:ext>
                  </a:extLst>
                </a:gridCol>
              </a:tblGrid>
              <a:tr h="1522095">
                <a:tc>
                  <a:txBody>
                    <a:bodyPr/>
                    <a:lstStyle/>
                    <a:p>
                      <a:pPr algn="ctr"/>
                      <a:r>
                        <a:rPr lang="en-US" b="1" dirty="0">
                          <a:solidFill>
                            <a:schemeClr val="bg1"/>
                          </a:solidFill>
                        </a:rPr>
                        <a:t>Worse</a:t>
                      </a:r>
                    </a:p>
                  </a:txBody>
                  <a:tcPr vert="eaVert" anchor="ctr">
                    <a:solidFill>
                      <a:srgbClr val="D79DA7"/>
                    </a:solidFill>
                  </a:tcPr>
                </a:tc>
                <a:tc>
                  <a:txBody>
                    <a:bodyPr/>
                    <a:lstStyle/>
                    <a:p>
                      <a:endParaRPr lang="en-US" dirty="0"/>
                    </a:p>
                  </a:txBody>
                  <a:tcPr/>
                </a:tc>
                <a:extLst>
                  <a:ext uri="{0D108BD9-81ED-4DB2-BD59-A6C34878D82A}">
                    <a16:rowId xmlns:a16="http://schemas.microsoft.com/office/drawing/2014/main" val="4034131320"/>
                  </a:ext>
                </a:extLst>
              </a:tr>
              <a:tr h="1522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Better</a:t>
                      </a:r>
                    </a:p>
                  </a:txBody>
                  <a:tcPr vert="eaVert" anchor="ctr">
                    <a:solidFill>
                      <a:srgbClr val="1F497D"/>
                    </a:solidFill>
                  </a:tcPr>
                </a:tc>
                <a:tc>
                  <a:txBody>
                    <a:bodyPr/>
                    <a:lstStyle/>
                    <a:p>
                      <a:endParaRPr lang="en-US" dirty="0"/>
                    </a:p>
                  </a:txBody>
                  <a:tcPr/>
                </a:tc>
                <a:extLst>
                  <a:ext uri="{0D108BD9-81ED-4DB2-BD59-A6C34878D82A}">
                    <a16:rowId xmlns:a16="http://schemas.microsoft.com/office/drawing/2014/main" val="459790104"/>
                  </a:ext>
                </a:extLst>
              </a:tr>
            </a:tbl>
          </a:graphicData>
        </a:graphic>
      </p:graphicFrame>
      <p:pic>
        <p:nvPicPr>
          <p:cNvPr id="8" name="圖片 7"/>
          <p:cNvPicPr>
            <a:picLocks noChangeAspect="1"/>
          </p:cNvPicPr>
          <p:nvPr/>
        </p:nvPicPr>
        <p:blipFill rotWithShape="1">
          <a:blip r:embed="rId5"/>
          <a:srcRect r="54157"/>
          <a:stretch/>
        </p:blipFill>
        <p:spPr>
          <a:xfrm>
            <a:off x="8896271" y="786342"/>
            <a:ext cx="2779881" cy="2717946"/>
          </a:xfrm>
          <a:prstGeom prst="rect">
            <a:avLst/>
          </a:prstGeom>
        </p:spPr>
      </p:pic>
      <p:pic>
        <p:nvPicPr>
          <p:cNvPr id="9" name="圖片 8"/>
          <p:cNvPicPr>
            <a:picLocks noChangeAspect="1"/>
          </p:cNvPicPr>
          <p:nvPr/>
        </p:nvPicPr>
        <p:blipFill rotWithShape="1">
          <a:blip r:embed="rId5"/>
          <a:srcRect l="51881" r="727"/>
          <a:stretch/>
        </p:blipFill>
        <p:spPr>
          <a:xfrm>
            <a:off x="8896272" y="3733377"/>
            <a:ext cx="2773366" cy="2622973"/>
          </a:xfrm>
          <a:prstGeom prst="rect">
            <a:avLst/>
          </a:prstGeom>
        </p:spPr>
      </p:pic>
    </p:spTree>
    <p:extLst>
      <p:ext uri="{BB962C8B-B14F-4D97-AF65-F5344CB8AC3E}">
        <p14:creationId xmlns:p14="http://schemas.microsoft.com/office/powerpoint/2010/main" val="3056007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 name="圖片 3">
            <a:hlinkClick r:id="rId3" action="ppaction://hlinkfile"/>
            <a:extLst>
              <a:ext uri="{FF2B5EF4-FFF2-40B4-BE49-F238E27FC236}">
                <a16:creationId xmlns:a16="http://schemas.microsoft.com/office/drawing/2014/main" id="{2BB60EDD-B06A-40F5-9F7D-AD49E8CC1043}"/>
              </a:ext>
            </a:extLst>
          </p:cNvPr>
          <p:cNvPicPr>
            <a:picLocks noChangeAspect="1"/>
          </p:cNvPicPr>
          <p:nvPr/>
        </p:nvPicPr>
        <p:blipFill rotWithShape="1">
          <a:blip r:embed="rId4"/>
          <a:srcRect l="524" r="695" b="73651"/>
          <a:stretch/>
        </p:blipFill>
        <p:spPr>
          <a:xfrm>
            <a:off x="5805448" y="45004"/>
            <a:ext cx="6291263" cy="1246891"/>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6" cstate="hqprint">
            <a:extLst>
              <a:ext uri="{28A0092B-C50C-407E-A947-70E740481C1C}">
                <a14:useLocalDpi xmlns:a14="http://schemas.microsoft.com/office/drawing/2010/main" val="0"/>
              </a:ext>
            </a:extLst>
          </a:blip>
          <a:stretch>
            <a:fillRect/>
          </a:stretch>
        </p:blipFill>
        <p:spPr bwMode="auto">
          <a:xfrm>
            <a:off x="8507506" y="1572366"/>
            <a:ext cx="3139116" cy="4913762"/>
          </a:xfrm>
          <a:prstGeom prst="rect">
            <a:avLst/>
          </a:prstGeom>
          <a:noFill/>
          <a:ln>
            <a:noFill/>
          </a:ln>
        </p:spPr>
      </p:pic>
      <p:graphicFrame>
        <p:nvGraphicFramePr>
          <p:cNvPr id="23" name="表格 22">
            <a:extLst>
              <a:ext uri="{FF2B5EF4-FFF2-40B4-BE49-F238E27FC236}">
                <a16:creationId xmlns:a16="http://schemas.microsoft.com/office/drawing/2014/main" id="{5E0432AE-A8B9-471F-B3EA-1E64B4C315B6}"/>
              </a:ext>
            </a:extLst>
          </p:cNvPr>
          <p:cNvGraphicFramePr>
            <a:graphicFrameLocks noGrp="1"/>
          </p:cNvGraphicFramePr>
          <p:nvPr/>
        </p:nvGraphicFramePr>
        <p:xfrm>
          <a:off x="838201" y="3927402"/>
          <a:ext cx="6291261" cy="2428949"/>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328194">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94287">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25" name="表格 24">
            <a:extLst>
              <a:ext uri="{FF2B5EF4-FFF2-40B4-BE49-F238E27FC236}">
                <a16:creationId xmlns:a16="http://schemas.microsoft.com/office/drawing/2014/main" id="{F20541F3-2117-42BD-984A-FBB37100751B}"/>
              </a:ext>
            </a:extLst>
          </p:cNvPr>
          <p:cNvGraphicFramePr>
            <a:graphicFrameLocks noGrp="1"/>
          </p:cNvGraphicFramePr>
          <p:nvPr/>
        </p:nvGraphicFramePr>
        <p:xfrm>
          <a:off x="838201" y="1717087"/>
          <a:ext cx="6291261" cy="2139835"/>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263864">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57176">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Tree>
    <p:extLst>
      <p:ext uri="{BB962C8B-B14F-4D97-AF65-F5344CB8AC3E}">
        <p14:creationId xmlns:p14="http://schemas.microsoft.com/office/powerpoint/2010/main" val="1106347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1188999307"/>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21" name="標題 1">
            <a:extLst>
              <a:ext uri="{FF2B5EF4-FFF2-40B4-BE49-F238E27FC236}">
                <a16:creationId xmlns:a16="http://schemas.microsoft.com/office/drawing/2014/main" id="{D3CA9288-8A91-40EA-99EE-1E47B8146D9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grpSp>
        <p:nvGrpSpPr>
          <p:cNvPr id="28" name="群組 27">
            <a:extLst>
              <a:ext uri="{FF2B5EF4-FFF2-40B4-BE49-F238E27FC236}">
                <a16:creationId xmlns:a16="http://schemas.microsoft.com/office/drawing/2014/main" id="{2217FB8F-4ECF-4DE1-BFEB-C51414D78FEB}"/>
              </a:ext>
            </a:extLst>
          </p:cNvPr>
          <p:cNvGrpSpPr/>
          <p:nvPr/>
        </p:nvGrpSpPr>
        <p:grpSpPr>
          <a:xfrm>
            <a:off x="232216" y="1834666"/>
            <a:ext cx="5670000" cy="4536688"/>
            <a:chOff x="12342800" y="2019668"/>
            <a:chExt cx="5670000" cy="4536688"/>
          </a:xfrm>
        </p:grpSpPr>
        <p:graphicFrame>
          <p:nvGraphicFramePr>
            <p:cNvPr id="29" name="圖表 28">
              <a:extLst>
                <a:ext uri="{FF2B5EF4-FFF2-40B4-BE49-F238E27FC236}">
                  <a16:creationId xmlns:a16="http://schemas.microsoft.com/office/drawing/2014/main" id="{B6B029D7-5E2E-4BCA-B33C-9F76BD144282}"/>
                </a:ext>
              </a:extLst>
            </p:cNvPr>
            <p:cNvGraphicFramePr>
              <a:graphicFrameLocks/>
            </p:cNvGraphicFramePr>
            <p:nvPr>
              <p:extLst>
                <p:ext uri="{D42A27DB-BD31-4B8C-83A1-F6EECF244321}">
                  <p14:modId xmlns:p14="http://schemas.microsoft.com/office/powerpoint/2010/main" val="830864211"/>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圖表 29">
              <a:extLst>
                <a:ext uri="{FF2B5EF4-FFF2-40B4-BE49-F238E27FC236}">
                  <a16:creationId xmlns:a16="http://schemas.microsoft.com/office/drawing/2014/main" id="{3C2C3BFC-CF25-491F-8328-941D7F1215D1}"/>
                </a:ext>
              </a:extLst>
            </p:cNvPr>
            <p:cNvGraphicFramePr>
              <a:graphicFrameLocks/>
            </p:cNvGraphicFramePr>
            <p:nvPr>
              <p:extLst>
                <p:ext uri="{D42A27DB-BD31-4B8C-83A1-F6EECF244321}">
                  <p14:modId xmlns:p14="http://schemas.microsoft.com/office/powerpoint/2010/main" val="3396216130"/>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圖表 30">
              <a:extLst>
                <a:ext uri="{FF2B5EF4-FFF2-40B4-BE49-F238E27FC236}">
                  <a16:creationId xmlns:a16="http://schemas.microsoft.com/office/drawing/2014/main" id="{A4A735AF-4E4A-4709-BAB7-1AC6CFCBE7EC}"/>
                </a:ext>
              </a:extLst>
            </p:cNvPr>
            <p:cNvGraphicFramePr>
              <a:graphicFrameLocks/>
            </p:cNvGraphicFramePr>
            <p:nvPr>
              <p:extLst>
                <p:ext uri="{D42A27DB-BD31-4B8C-83A1-F6EECF244321}">
                  <p14:modId xmlns:p14="http://schemas.microsoft.com/office/powerpoint/2010/main" val="3296764991"/>
                </p:ext>
              </p:extLst>
            </p:nvPr>
          </p:nvGraphicFramePr>
          <p:xfrm>
            <a:off x="12342800" y="5044356"/>
            <a:ext cx="5670000" cy="1512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7" name="群組 6">
            <a:extLst>
              <a:ext uri="{FF2B5EF4-FFF2-40B4-BE49-F238E27FC236}">
                <a16:creationId xmlns:a16="http://schemas.microsoft.com/office/drawing/2014/main" id="{95CA7CD7-5227-436B-993F-EBFA7F8C585E}"/>
              </a:ext>
            </a:extLst>
          </p:cNvPr>
          <p:cNvGrpSpPr/>
          <p:nvPr/>
        </p:nvGrpSpPr>
        <p:grpSpPr>
          <a:xfrm>
            <a:off x="6005164" y="1834666"/>
            <a:ext cx="5670000" cy="4536689"/>
            <a:chOff x="10797728" y="742639"/>
            <a:chExt cx="5842519" cy="4747940"/>
          </a:xfrm>
        </p:grpSpPr>
        <p:graphicFrame>
          <p:nvGraphicFramePr>
            <p:cNvPr id="41" name="圖表 40">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191589771"/>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圖表 41">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44099266"/>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圖表 4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89585528"/>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978773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44370705"/>
              </p:ext>
            </p:extLst>
          </p:nvPr>
        </p:nvGraphicFramePr>
        <p:xfrm>
          <a:off x="1446913" y="1546448"/>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pSp>
        <p:nvGrpSpPr>
          <p:cNvPr id="9" name="群組 8">
            <a:extLst>
              <a:ext uri="{FF2B5EF4-FFF2-40B4-BE49-F238E27FC236}">
                <a16:creationId xmlns:a16="http://schemas.microsoft.com/office/drawing/2014/main" id="{3484F687-6E52-46E1-88E6-5C92016E8FF7}"/>
              </a:ext>
            </a:extLst>
          </p:cNvPr>
          <p:cNvGrpSpPr/>
          <p:nvPr/>
        </p:nvGrpSpPr>
        <p:grpSpPr>
          <a:xfrm>
            <a:off x="2887979" y="2143436"/>
            <a:ext cx="3467807" cy="889006"/>
            <a:chOff x="2897063" y="1984807"/>
            <a:chExt cx="2895600" cy="889006"/>
          </a:xfrm>
        </p:grpSpPr>
        <p:sp>
          <p:nvSpPr>
            <p:cNvPr id="4" name="箭號: 向右 3">
              <a:extLst>
                <a:ext uri="{FF2B5EF4-FFF2-40B4-BE49-F238E27FC236}">
                  <a16:creationId xmlns:a16="http://schemas.microsoft.com/office/drawing/2014/main" id="{F83FA4DC-92D7-4884-A078-13EE3563E606}"/>
                </a:ext>
              </a:extLst>
            </p:cNvPr>
            <p:cNvSpPr/>
            <p:nvPr/>
          </p:nvSpPr>
          <p:spPr>
            <a:xfrm>
              <a:off x="2897063" y="1984807"/>
              <a:ext cx="2895600" cy="889006"/>
            </a:xfrm>
            <a:prstGeom prst="rightArrow">
              <a:avLst/>
            </a:prstGeom>
            <a:gradFill>
              <a:gsLst>
                <a:gs pos="0">
                  <a:srgbClr val="C00000"/>
                </a:gs>
                <a:gs pos="100000">
                  <a:srgbClr val="1436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5951A5D7-A857-4090-B079-511FD0A85555}"/>
                </a:ext>
              </a:extLst>
            </p:cNvPr>
            <p:cNvSpPr txBox="1"/>
            <p:nvPr/>
          </p:nvSpPr>
          <p:spPr>
            <a:xfrm>
              <a:off x="2897063" y="2244644"/>
              <a:ext cx="2421697" cy="369332"/>
            </a:xfrm>
            <a:prstGeom prst="rect">
              <a:avLst/>
            </a:prstGeom>
            <a:noFill/>
          </p:spPr>
          <p:txBody>
            <a:bodyPr wrap="square" rtlCol="0">
              <a:spAutoFit/>
            </a:bodyPr>
            <a:lstStyle/>
            <a:p>
              <a:pPr algn="ctr"/>
              <a:r>
                <a:rPr lang="en-US" altLang="zh-TW" dirty="0" err="1">
                  <a:solidFill>
                    <a:schemeClr val="bg1"/>
                  </a:solidFill>
                </a:rPr>
                <a:t>OneHot</a:t>
              </a:r>
              <a:r>
                <a:rPr lang="en-US" altLang="zh-TW" dirty="0">
                  <a:solidFill>
                    <a:schemeClr val="bg1"/>
                  </a:solidFill>
                </a:rPr>
                <a:t> Encoding</a:t>
              </a:r>
              <a:endParaRPr lang="zh-TW" altLang="en-US" dirty="0">
                <a:solidFill>
                  <a:schemeClr val="bg1"/>
                </a:solidFill>
              </a:endParaRPr>
            </a:p>
          </p:txBody>
        </p:sp>
      </p:grpSp>
      <p:graphicFrame>
        <p:nvGraphicFramePr>
          <p:cNvPr id="10" name="表格 9">
            <a:extLst>
              <a:ext uri="{FF2B5EF4-FFF2-40B4-BE49-F238E27FC236}">
                <a16:creationId xmlns:a16="http://schemas.microsoft.com/office/drawing/2014/main" id="{5D765305-F3C0-4EEE-B271-44877E005D07}"/>
              </a:ext>
            </a:extLst>
          </p:cNvPr>
          <p:cNvGraphicFramePr>
            <a:graphicFrameLocks noGrp="1"/>
          </p:cNvGraphicFramePr>
          <p:nvPr>
            <p:extLst>
              <p:ext uri="{D42A27DB-BD31-4B8C-83A1-F6EECF244321}">
                <p14:modId xmlns:p14="http://schemas.microsoft.com/office/powerpoint/2010/main" val="2821024171"/>
              </p:ext>
            </p:extLst>
          </p:nvPr>
        </p:nvGraphicFramePr>
        <p:xfrm>
          <a:off x="6355787" y="1542844"/>
          <a:ext cx="49804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5">
                  <a:txBody>
                    <a:bodyPr/>
                    <a:lstStyle/>
                    <a:p>
                      <a:pPr algn="ctr"/>
                      <a:r>
                        <a:rPr lang="en-US" altLang="zh-TW" sz="1600" b="1" kern="1200" dirty="0">
                          <a:solidFill>
                            <a:schemeClr val="lt1"/>
                          </a:solidFill>
                          <a:latin typeface="+mn-lt"/>
                          <a:ea typeface="+mn-ea"/>
                          <a:cs typeface="+mn-cs"/>
                        </a:rPr>
                        <a:t>Binary</a:t>
                      </a:r>
                      <a:endParaRPr lang="zh-TW" altLang="en-US" sz="1600" b="1" kern="1200" dirty="0">
                        <a:solidFill>
                          <a:schemeClr val="lt1"/>
                        </a:solidFill>
                        <a:latin typeface="+mn-lt"/>
                        <a:ea typeface="+mn-ea"/>
                        <a:cs typeface="+mn-cs"/>
                      </a:endParaRPr>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588137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8D059BCE-52CF-4614-B47C-8BADE94FA00F}"/>
              </a:ext>
            </a:extLst>
          </p:cNvPr>
          <p:cNvGraphicFramePr>
            <a:graphicFrameLocks noGrp="1"/>
          </p:cNvGraphicFramePr>
          <p:nvPr/>
        </p:nvGraphicFramePr>
        <p:xfrm>
          <a:off x="838200" y="1722064"/>
          <a:ext cx="6291264" cy="3786574"/>
        </p:xfrm>
        <a:graphic>
          <a:graphicData uri="http://schemas.openxmlformats.org/drawingml/2006/table">
            <a:tbl>
              <a:tblPr firstRow="1" bandRow="1">
                <a:tableStyleId>{5C22544A-7EE6-4342-B048-85BDC9FD1C3A}</a:tableStyleId>
              </a:tblPr>
              <a:tblGrid>
                <a:gridCol w="898752">
                  <a:extLst>
                    <a:ext uri="{9D8B030D-6E8A-4147-A177-3AD203B41FA5}">
                      <a16:colId xmlns:a16="http://schemas.microsoft.com/office/drawing/2014/main" val="2260549720"/>
                    </a:ext>
                  </a:extLst>
                </a:gridCol>
                <a:gridCol w="898752">
                  <a:extLst>
                    <a:ext uri="{9D8B030D-6E8A-4147-A177-3AD203B41FA5}">
                      <a16:colId xmlns:a16="http://schemas.microsoft.com/office/drawing/2014/main" val="1311468088"/>
                    </a:ext>
                  </a:extLst>
                </a:gridCol>
                <a:gridCol w="898752">
                  <a:extLst>
                    <a:ext uri="{9D8B030D-6E8A-4147-A177-3AD203B41FA5}">
                      <a16:colId xmlns:a16="http://schemas.microsoft.com/office/drawing/2014/main" val="2313657216"/>
                    </a:ext>
                  </a:extLst>
                </a:gridCol>
                <a:gridCol w="898752">
                  <a:extLst>
                    <a:ext uri="{9D8B030D-6E8A-4147-A177-3AD203B41FA5}">
                      <a16:colId xmlns:a16="http://schemas.microsoft.com/office/drawing/2014/main" val="3585073101"/>
                    </a:ext>
                  </a:extLst>
                </a:gridCol>
                <a:gridCol w="898752">
                  <a:extLst>
                    <a:ext uri="{9D8B030D-6E8A-4147-A177-3AD203B41FA5}">
                      <a16:colId xmlns:a16="http://schemas.microsoft.com/office/drawing/2014/main" val="2578897840"/>
                    </a:ext>
                  </a:extLst>
                </a:gridCol>
                <a:gridCol w="898752">
                  <a:extLst>
                    <a:ext uri="{9D8B030D-6E8A-4147-A177-3AD203B41FA5}">
                      <a16:colId xmlns:a16="http://schemas.microsoft.com/office/drawing/2014/main" val="3985743775"/>
                    </a:ext>
                  </a:extLst>
                </a:gridCol>
                <a:gridCol w="898752">
                  <a:extLst>
                    <a:ext uri="{9D8B030D-6E8A-4147-A177-3AD203B41FA5}">
                      <a16:colId xmlns:a16="http://schemas.microsoft.com/office/drawing/2014/main" val="1838861713"/>
                    </a:ext>
                  </a:extLst>
                </a:gridCol>
              </a:tblGrid>
              <a:tr h="538203">
                <a:tc gridSpan="7">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8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8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538203">
                <a:tc>
                  <a:txBody>
                    <a:bodyPr/>
                    <a:lstStyle/>
                    <a:p>
                      <a:pPr algn="ctr"/>
                      <a:r>
                        <a:rPr lang="en-US" altLang="zh-TW" sz="1200" dirty="0">
                          <a:solidFill>
                            <a:schemeClr val="tx1"/>
                          </a:solidFill>
                          <a:latin typeface="Times New Roman" panose="02020603050405020304" pitchFamily="18" charset="0"/>
                          <a:cs typeface="Times New Roman" panose="02020603050405020304" pitchFamily="18" charset="0"/>
                        </a:rPr>
                        <a:t>Price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Maintenance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Doors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Persons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Luggage boot</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Safety</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Evaluation</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677542">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small</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Unacceptable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big</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5more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UCI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cstate="hqprint">
            <a:extLst>
              <a:ext uri="{28A0092B-C50C-407E-A947-70E740481C1C}">
                <a14:useLocalDpi xmlns:a14="http://schemas.microsoft.com/office/drawing/2010/main" val="0"/>
              </a:ext>
            </a:extLst>
          </a:blip>
          <a:stretch>
            <a:fillRect/>
          </a:stretch>
        </p:blipFill>
        <p:spPr bwMode="auto">
          <a:xfrm>
            <a:off x="8509393" y="1647039"/>
            <a:ext cx="3135342" cy="4907856"/>
          </a:xfrm>
          <a:prstGeom prst="rect">
            <a:avLst/>
          </a:prstGeom>
          <a:noFill/>
          <a:ln>
            <a:noFill/>
          </a:ln>
        </p:spPr>
      </p:pic>
      <p:grpSp>
        <p:nvGrpSpPr>
          <p:cNvPr id="13" name="群組 12">
            <a:extLst>
              <a:ext uri="{FF2B5EF4-FFF2-40B4-BE49-F238E27FC236}">
                <a16:creationId xmlns:a16="http://schemas.microsoft.com/office/drawing/2014/main" id="{F3BD7FE3-0BCE-4674-85BD-BAB36704F4CC}"/>
              </a:ext>
            </a:extLst>
          </p:cNvPr>
          <p:cNvGrpSpPr/>
          <p:nvPr/>
        </p:nvGrpSpPr>
        <p:grpSpPr>
          <a:xfrm>
            <a:off x="5805450" y="30190"/>
            <a:ext cx="6291260" cy="1547305"/>
            <a:chOff x="5805450" y="30190"/>
            <a:chExt cx="6291260" cy="1547305"/>
          </a:xfrm>
        </p:grpSpPr>
        <p:pic>
          <p:nvPicPr>
            <p:cNvPr id="14" name="圖片 13">
              <a:hlinkClick r:id="rId5" action="ppaction://hlinkfile"/>
              <a:extLst>
                <a:ext uri="{FF2B5EF4-FFF2-40B4-BE49-F238E27FC236}">
                  <a16:creationId xmlns:a16="http://schemas.microsoft.com/office/drawing/2014/main" id="{7C17A0C0-0543-43A1-91E1-8E6CE419BD9D}"/>
                </a:ext>
              </a:extLst>
            </p:cNvPr>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985" b="16888"/>
            <a:stretch/>
          </p:blipFill>
          <p:spPr bwMode="auto">
            <a:xfrm>
              <a:off x="5805450" y="30190"/>
              <a:ext cx="6291260" cy="1545129"/>
            </a:xfrm>
            <a:prstGeom prst="rect">
              <a:avLst/>
            </a:prstGeom>
            <a:noFill/>
          </p:spPr>
        </p:pic>
        <p:sp>
          <p:nvSpPr>
            <p:cNvPr id="16" name="矩形 15">
              <a:extLst>
                <a:ext uri="{FF2B5EF4-FFF2-40B4-BE49-F238E27FC236}">
                  <a16:creationId xmlns:a16="http://schemas.microsoft.com/office/drawing/2014/main" id="{98AAD08C-6FBB-427A-888C-85D00834944B}"/>
                </a:ext>
              </a:extLst>
            </p:cNvPr>
            <p:cNvSpPr/>
            <p:nvPr/>
          </p:nvSpPr>
          <p:spPr>
            <a:xfrm>
              <a:off x="10363200" y="1171575"/>
              <a:ext cx="1628775" cy="405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15563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8D059BCE-52CF-4614-B47C-8BADE94FA00F}"/>
              </a:ext>
            </a:extLst>
          </p:cNvPr>
          <p:cNvGraphicFramePr>
            <a:graphicFrameLocks noGrp="1"/>
          </p:cNvGraphicFramePr>
          <p:nvPr/>
        </p:nvGraphicFramePr>
        <p:xfrm>
          <a:off x="838200" y="1722064"/>
          <a:ext cx="6291264" cy="3786574"/>
        </p:xfrm>
        <a:graphic>
          <a:graphicData uri="http://schemas.openxmlformats.org/drawingml/2006/table">
            <a:tbl>
              <a:tblPr firstRow="1" bandRow="1">
                <a:tableStyleId>{5C22544A-7EE6-4342-B048-85BDC9FD1C3A}</a:tableStyleId>
              </a:tblPr>
              <a:tblGrid>
                <a:gridCol w="898752">
                  <a:extLst>
                    <a:ext uri="{9D8B030D-6E8A-4147-A177-3AD203B41FA5}">
                      <a16:colId xmlns:a16="http://schemas.microsoft.com/office/drawing/2014/main" val="2260549720"/>
                    </a:ext>
                  </a:extLst>
                </a:gridCol>
                <a:gridCol w="898752">
                  <a:extLst>
                    <a:ext uri="{9D8B030D-6E8A-4147-A177-3AD203B41FA5}">
                      <a16:colId xmlns:a16="http://schemas.microsoft.com/office/drawing/2014/main" val="1311468088"/>
                    </a:ext>
                  </a:extLst>
                </a:gridCol>
                <a:gridCol w="898752">
                  <a:extLst>
                    <a:ext uri="{9D8B030D-6E8A-4147-A177-3AD203B41FA5}">
                      <a16:colId xmlns:a16="http://schemas.microsoft.com/office/drawing/2014/main" val="2313657216"/>
                    </a:ext>
                  </a:extLst>
                </a:gridCol>
                <a:gridCol w="898752">
                  <a:extLst>
                    <a:ext uri="{9D8B030D-6E8A-4147-A177-3AD203B41FA5}">
                      <a16:colId xmlns:a16="http://schemas.microsoft.com/office/drawing/2014/main" val="3585073101"/>
                    </a:ext>
                  </a:extLst>
                </a:gridCol>
                <a:gridCol w="898752">
                  <a:extLst>
                    <a:ext uri="{9D8B030D-6E8A-4147-A177-3AD203B41FA5}">
                      <a16:colId xmlns:a16="http://schemas.microsoft.com/office/drawing/2014/main" val="2578897840"/>
                    </a:ext>
                  </a:extLst>
                </a:gridCol>
                <a:gridCol w="898752">
                  <a:extLst>
                    <a:ext uri="{9D8B030D-6E8A-4147-A177-3AD203B41FA5}">
                      <a16:colId xmlns:a16="http://schemas.microsoft.com/office/drawing/2014/main" val="3985743775"/>
                    </a:ext>
                  </a:extLst>
                </a:gridCol>
                <a:gridCol w="898752">
                  <a:extLst>
                    <a:ext uri="{9D8B030D-6E8A-4147-A177-3AD203B41FA5}">
                      <a16:colId xmlns:a16="http://schemas.microsoft.com/office/drawing/2014/main" val="1838861713"/>
                    </a:ext>
                  </a:extLst>
                </a:gridCol>
              </a:tblGrid>
              <a:tr h="538203">
                <a:tc gridSpan="7">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8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8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538203">
                <a:tc>
                  <a:txBody>
                    <a:bodyPr/>
                    <a:lstStyle/>
                    <a:p>
                      <a:pPr algn="ctr"/>
                      <a:r>
                        <a:rPr lang="en-US" altLang="zh-TW" sz="1200" dirty="0">
                          <a:solidFill>
                            <a:schemeClr val="tx1"/>
                          </a:solidFill>
                          <a:latin typeface="Times New Roman" panose="02020603050405020304" pitchFamily="18" charset="0"/>
                          <a:cs typeface="Times New Roman" panose="02020603050405020304" pitchFamily="18" charset="0"/>
                        </a:rPr>
                        <a:t>Price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Maintenance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Doors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Persons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Luggage boot</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Safety</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Evaluation</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677542">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small</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Unacceptable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big</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5more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UCI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10208" y="1647039"/>
            <a:ext cx="3133712" cy="4907856"/>
          </a:xfrm>
          <a:prstGeom prst="rect">
            <a:avLst/>
          </a:prstGeom>
          <a:noFill/>
          <a:ln>
            <a:noFill/>
          </a:ln>
        </p:spPr>
      </p:pic>
      <p:sp>
        <p:nvSpPr>
          <p:cNvPr id="27" name="矩形 26">
            <a:extLst>
              <a:ext uri="{FF2B5EF4-FFF2-40B4-BE49-F238E27FC236}">
                <a16:creationId xmlns:a16="http://schemas.microsoft.com/office/drawing/2014/main" id="{69ABC322-6DCB-4F92-B25E-592EA7E2B465}"/>
              </a:ext>
            </a:extLst>
          </p:cNvPr>
          <p:cNvSpPr/>
          <p:nvPr/>
        </p:nvSpPr>
        <p:spPr>
          <a:xfrm>
            <a:off x="838201" y="2306730"/>
            <a:ext cx="5334000" cy="3168237"/>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05A9AE09-FA9B-48D7-929D-52627B6D4712}"/>
              </a:ext>
            </a:extLst>
          </p:cNvPr>
          <p:cNvGrpSpPr/>
          <p:nvPr/>
        </p:nvGrpSpPr>
        <p:grpSpPr>
          <a:xfrm>
            <a:off x="5805450" y="30190"/>
            <a:ext cx="6291260" cy="1547305"/>
            <a:chOff x="5805450" y="30190"/>
            <a:chExt cx="6291260" cy="1547305"/>
          </a:xfrm>
        </p:grpSpPr>
        <p:pic>
          <p:nvPicPr>
            <p:cNvPr id="12" name="圖片 11">
              <a:hlinkClick r:id="rId5" action="ppaction://hlinkfile"/>
              <a:extLst>
                <a:ext uri="{FF2B5EF4-FFF2-40B4-BE49-F238E27FC236}">
                  <a16:creationId xmlns:a16="http://schemas.microsoft.com/office/drawing/2014/main" id="{421A9B05-9BF4-4A67-88DC-1AA290634BE7}"/>
                </a:ext>
              </a:extLst>
            </p:cNvPr>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985" b="16888"/>
            <a:stretch/>
          </p:blipFill>
          <p:spPr bwMode="auto">
            <a:xfrm>
              <a:off x="5805450" y="30190"/>
              <a:ext cx="6291260" cy="1545129"/>
            </a:xfrm>
            <a:prstGeom prst="rect">
              <a:avLst/>
            </a:prstGeom>
            <a:noFill/>
          </p:spPr>
        </p:pic>
        <p:sp>
          <p:nvSpPr>
            <p:cNvPr id="17" name="矩形 16">
              <a:extLst>
                <a:ext uri="{FF2B5EF4-FFF2-40B4-BE49-F238E27FC236}">
                  <a16:creationId xmlns:a16="http://schemas.microsoft.com/office/drawing/2014/main" id="{B3C82F77-1BDC-4BE0-9F5F-ECF480AE7C32}"/>
                </a:ext>
              </a:extLst>
            </p:cNvPr>
            <p:cNvSpPr/>
            <p:nvPr/>
          </p:nvSpPr>
          <p:spPr>
            <a:xfrm>
              <a:off x="10363200" y="1171575"/>
              <a:ext cx="1628775" cy="405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196611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3D0E29C-F68B-4D36-A072-1D5FB156C765}"/>
              </a:ext>
            </a:extLst>
          </p:cNvPr>
          <p:cNvPicPr>
            <a:picLocks noChangeAspect="1"/>
          </p:cNvPicPr>
          <p:nvPr/>
        </p:nvPicPr>
        <p:blipFill>
          <a:blip r:embed="rId3"/>
          <a:stretch>
            <a:fillRect/>
          </a:stretch>
        </p:blipFill>
        <p:spPr>
          <a:xfrm>
            <a:off x="721134" y="2172875"/>
            <a:ext cx="10800000" cy="424535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258880855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Car Evaluations Dataset</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UCI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i="1" dirty="0">
              <a:solidFill>
                <a:srgbClr val="14365D"/>
              </a:solidFill>
              <a:latin typeface="Nunito Light" panose="00000400000000000000" pitchFamily="2" charset="0"/>
            </a:endParaRPr>
          </a:p>
        </p:txBody>
      </p:sp>
      <p:graphicFrame>
        <p:nvGraphicFramePr>
          <p:cNvPr id="15" name="表格 14">
            <a:extLst>
              <a:ext uri="{FF2B5EF4-FFF2-40B4-BE49-F238E27FC236}">
                <a16:creationId xmlns:a16="http://schemas.microsoft.com/office/drawing/2014/main" id="{756897ED-20F3-4CFC-87F6-AA736FAC6586}"/>
              </a:ext>
            </a:extLst>
          </p:cNvPr>
          <p:cNvGraphicFramePr>
            <a:graphicFrameLocks noGrp="1"/>
          </p:cNvGraphicFramePr>
          <p:nvPr>
            <p:extLst>
              <p:ext uri="{D42A27DB-BD31-4B8C-83A1-F6EECF244321}">
                <p14:modId xmlns:p14="http://schemas.microsoft.com/office/powerpoint/2010/main" val="1024432873"/>
              </p:ext>
            </p:extLst>
          </p:nvPr>
        </p:nvGraphicFramePr>
        <p:xfrm>
          <a:off x="713584" y="5411478"/>
          <a:ext cx="10778975" cy="1019136"/>
        </p:xfrm>
        <a:graphic>
          <a:graphicData uri="http://schemas.openxmlformats.org/drawingml/2006/table">
            <a:tbl>
              <a:tblPr firstRow="1" bandRow="1">
                <a:tableStyleId>{5C22544A-7EE6-4342-B048-85BDC9FD1C3A}</a:tableStyleId>
              </a:tblPr>
              <a:tblGrid>
                <a:gridCol w="658015">
                  <a:extLst>
                    <a:ext uri="{9D8B030D-6E8A-4147-A177-3AD203B41FA5}">
                      <a16:colId xmlns:a16="http://schemas.microsoft.com/office/drawing/2014/main" val="1410914144"/>
                    </a:ext>
                  </a:extLst>
                </a:gridCol>
                <a:gridCol w="506048">
                  <a:extLst>
                    <a:ext uri="{9D8B030D-6E8A-4147-A177-3AD203B41FA5}">
                      <a16:colId xmlns:a16="http://schemas.microsoft.com/office/drawing/2014/main" val="653436839"/>
                    </a:ext>
                  </a:extLst>
                </a:gridCol>
                <a:gridCol w="506048">
                  <a:extLst>
                    <a:ext uri="{9D8B030D-6E8A-4147-A177-3AD203B41FA5}">
                      <a16:colId xmlns:a16="http://schemas.microsoft.com/office/drawing/2014/main" val="4075076914"/>
                    </a:ext>
                  </a:extLst>
                </a:gridCol>
                <a:gridCol w="506048">
                  <a:extLst>
                    <a:ext uri="{9D8B030D-6E8A-4147-A177-3AD203B41FA5}">
                      <a16:colId xmlns:a16="http://schemas.microsoft.com/office/drawing/2014/main" val="3482459056"/>
                    </a:ext>
                  </a:extLst>
                </a:gridCol>
                <a:gridCol w="506048">
                  <a:extLst>
                    <a:ext uri="{9D8B030D-6E8A-4147-A177-3AD203B41FA5}">
                      <a16:colId xmlns:a16="http://schemas.microsoft.com/office/drawing/2014/main" val="517009710"/>
                    </a:ext>
                  </a:extLst>
                </a:gridCol>
                <a:gridCol w="506048">
                  <a:extLst>
                    <a:ext uri="{9D8B030D-6E8A-4147-A177-3AD203B41FA5}">
                      <a16:colId xmlns:a16="http://schemas.microsoft.com/office/drawing/2014/main" val="642869118"/>
                    </a:ext>
                  </a:extLst>
                </a:gridCol>
                <a:gridCol w="506048">
                  <a:extLst>
                    <a:ext uri="{9D8B030D-6E8A-4147-A177-3AD203B41FA5}">
                      <a16:colId xmlns:a16="http://schemas.microsoft.com/office/drawing/2014/main" val="2187397629"/>
                    </a:ext>
                  </a:extLst>
                </a:gridCol>
                <a:gridCol w="506048">
                  <a:extLst>
                    <a:ext uri="{9D8B030D-6E8A-4147-A177-3AD203B41FA5}">
                      <a16:colId xmlns:a16="http://schemas.microsoft.com/office/drawing/2014/main" val="3676660289"/>
                    </a:ext>
                  </a:extLst>
                </a:gridCol>
                <a:gridCol w="506048">
                  <a:extLst>
                    <a:ext uri="{9D8B030D-6E8A-4147-A177-3AD203B41FA5}">
                      <a16:colId xmlns:a16="http://schemas.microsoft.com/office/drawing/2014/main" val="2864291957"/>
                    </a:ext>
                  </a:extLst>
                </a:gridCol>
                <a:gridCol w="506048">
                  <a:extLst>
                    <a:ext uri="{9D8B030D-6E8A-4147-A177-3AD203B41FA5}">
                      <a16:colId xmlns:a16="http://schemas.microsoft.com/office/drawing/2014/main" val="3502343873"/>
                    </a:ext>
                  </a:extLst>
                </a:gridCol>
                <a:gridCol w="506048">
                  <a:extLst>
                    <a:ext uri="{9D8B030D-6E8A-4147-A177-3AD203B41FA5}">
                      <a16:colId xmlns:a16="http://schemas.microsoft.com/office/drawing/2014/main" val="1953448204"/>
                    </a:ext>
                  </a:extLst>
                </a:gridCol>
                <a:gridCol w="506048">
                  <a:extLst>
                    <a:ext uri="{9D8B030D-6E8A-4147-A177-3AD203B41FA5}">
                      <a16:colId xmlns:a16="http://schemas.microsoft.com/office/drawing/2014/main" val="3461022136"/>
                    </a:ext>
                  </a:extLst>
                </a:gridCol>
                <a:gridCol w="506048">
                  <a:extLst>
                    <a:ext uri="{9D8B030D-6E8A-4147-A177-3AD203B41FA5}">
                      <a16:colId xmlns:a16="http://schemas.microsoft.com/office/drawing/2014/main" val="1376422181"/>
                    </a:ext>
                  </a:extLst>
                </a:gridCol>
                <a:gridCol w="506048">
                  <a:extLst>
                    <a:ext uri="{9D8B030D-6E8A-4147-A177-3AD203B41FA5}">
                      <a16:colId xmlns:a16="http://schemas.microsoft.com/office/drawing/2014/main" val="4174219331"/>
                    </a:ext>
                  </a:extLst>
                </a:gridCol>
                <a:gridCol w="506048">
                  <a:extLst>
                    <a:ext uri="{9D8B030D-6E8A-4147-A177-3AD203B41FA5}">
                      <a16:colId xmlns:a16="http://schemas.microsoft.com/office/drawing/2014/main" val="3207883953"/>
                    </a:ext>
                  </a:extLst>
                </a:gridCol>
                <a:gridCol w="506048">
                  <a:extLst>
                    <a:ext uri="{9D8B030D-6E8A-4147-A177-3AD203B41FA5}">
                      <a16:colId xmlns:a16="http://schemas.microsoft.com/office/drawing/2014/main" val="3178850808"/>
                    </a:ext>
                  </a:extLst>
                </a:gridCol>
                <a:gridCol w="506048">
                  <a:extLst>
                    <a:ext uri="{9D8B030D-6E8A-4147-A177-3AD203B41FA5}">
                      <a16:colId xmlns:a16="http://schemas.microsoft.com/office/drawing/2014/main" val="1199434512"/>
                    </a:ext>
                  </a:extLst>
                </a:gridCol>
                <a:gridCol w="506048">
                  <a:extLst>
                    <a:ext uri="{9D8B030D-6E8A-4147-A177-3AD203B41FA5}">
                      <a16:colId xmlns:a16="http://schemas.microsoft.com/office/drawing/2014/main" val="529548148"/>
                    </a:ext>
                  </a:extLst>
                </a:gridCol>
                <a:gridCol w="506048">
                  <a:extLst>
                    <a:ext uri="{9D8B030D-6E8A-4147-A177-3AD203B41FA5}">
                      <a16:colId xmlns:a16="http://schemas.microsoft.com/office/drawing/2014/main" val="3788261577"/>
                    </a:ext>
                  </a:extLst>
                </a:gridCol>
                <a:gridCol w="506048">
                  <a:extLst>
                    <a:ext uri="{9D8B030D-6E8A-4147-A177-3AD203B41FA5}">
                      <a16:colId xmlns:a16="http://schemas.microsoft.com/office/drawing/2014/main" val="2358498159"/>
                    </a:ext>
                  </a:extLst>
                </a:gridCol>
                <a:gridCol w="506048">
                  <a:extLst>
                    <a:ext uri="{9D8B030D-6E8A-4147-A177-3AD203B41FA5}">
                      <a16:colId xmlns:a16="http://schemas.microsoft.com/office/drawing/2014/main" val="3018277387"/>
                    </a:ext>
                  </a:extLst>
                </a:gridCol>
              </a:tblGrid>
              <a:tr h="351340">
                <a:tc rowSpan="3">
                  <a:txBody>
                    <a:bodyPr/>
                    <a:lstStyle/>
                    <a:p>
                      <a:pPr algn="ctr"/>
                      <a:endParaRPr lang="zh-TW" altLang="en-US" sz="800" b="1" dirty="0"/>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900" b="1" dirty="0"/>
                        <a:t>Ordinal</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900" b="1" dirty="0"/>
                        <a:t>Target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33387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600" b="1" dirty="0">
                          <a:solidFill>
                            <a:schemeClr val="bg1"/>
                          </a:solidFill>
                        </a:rPr>
                        <a:t>Traditional</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600" b="1" dirty="0">
                          <a:solidFill>
                            <a:schemeClr val="bg1"/>
                          </a:solidFill>
                        </a:rPr>
                        <a:t>Default</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Correlation</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PCA</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RND</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333870">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600" b="1" kern="1200" dirty="0">
                          <a:solidFill>
                            <a:schemeClr val="bg1"/>
                          </a:solidFill>
                          <a:latin typeface="+mn-lt"/>
                          <a:ea typeface="+mn-ea"/>
                          <a:cs typeface="+mn-cs"/>
                        </a:rPr>
                        <a:t>21</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bg1"/>
                          </a:solidFill>
                          <a:latin typeface="+mn-lt"/>
                          <a:ea typeface="+mn-ea"/>
                          <a:cs typeface="+mn-cs"/>
                        </a:rPr>
                        <a:t>15</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600" b="1" kern="1200" dirty="0">
                          <a:solidFill>
                            <a:schemeClr val="bg1"/>
                          </a:solidFill>
                          <a:latin typeface="+mn-lt"/>
                          <a:ea typeface="+mn-ea"/>
                          <a:cs typeface="+mn-cs"/>
                        </a:rPr>
                        <a:t>6</a:t>
                      </a:r>
                      <a:endParaRPr lang="zh-TW" altLang="en-US" sz="1600" b="1" kern="1200" dirty="0">
                        <a:solidFill>
                          <a:schemeClr val="bg1"/>
                        </a:solidFill>
                        <a:latin typeface="+mn-lt"/>
                        <a:ea typeface="+mn-ea"/>
                        <a:cs typeface="+mn-cs"/>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774063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0203C51-396B-457F-BCC4-EC3765E5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91682"/>
            <a:ext cx="11385203" cy="602367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797253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13" name="標題 1">
            <a:extLst>
              <a:ext uri="{FF2B5EF4-FFF2-40B4-BE49-F238E27FC236}">
                <a16:creationId xmlns:a16="http://schemas.microsoft.com/office/drawing/2014/main" id="{FA9A3926-1838-4DBB-9318-ADF284AAE67B}"/>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BB218502-044E-4EB7-A8E2-EDE4A0670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91682"/>
            <a:ext cx="10375900" cy="6023679"/>
          </a:xfrm>
          <a:prstGeom prst="rect">
            <a:avLst/>
          </a:prstGeom>
        </p:spPr>
      </p:pic>
      <p:graphicFrame>
        <p:nvGraphicFramePr>
          <p:cNvPr id="5" name="表格 4">
            <a:extLst>
              <a:ext uri="{FF2B5EF4-FFF2-40B4-BE49-F238E27FC236}">
                <a16:creationId xmlns:a16="http://schemas.microsoft.com/office/drawing/2014/main" id="{AE0BAEE3-4AC8-4B8C-A21C-BEB359E3FDA7}"/>
              </a:ext>
            </a:extLst>
          </p:cNvPr>
          <p:cNvGraphicFramePr>
            <a:graphicFrameLocks noGrp="1"/>
          </p:cNvGraphicFramePr>
          <p:nvPr>
            <p:extLst>
              <p:ext uri="{D42A27DB-BD31-4B8C-83A1-F6EECF244321}">
                <p14:modId xmlns:p14="http://schemas.microsoft.com/office/powerpoint/2010/main" val="3601772253"/>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Tree>
    <p:extLst>
      <p:ext uri="{BB962C8B-B14F-4D97-AF65-F5344CB8AC3E}">
        <p14:creationId xmlns:p14="http://schemas.microsoft.com/office/powerpoint/2010/main" val="38494048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E329B0B-1D80-4D52-ABD4-37DD5A871219}"/>
              </a:ext>
            </a:extLst>
          </p:cNvPr>
          <p:cNvPicPr>
            <a:picLocks noChangeAspect="1"/>
          </p:cNvPicPr>
          <p:nvPr/>
        </p:nvPicPr>
        <p:blipFill>
          <a:blip r:embed="rId3"/>
          <a:stretch>
            <a:fillRect/>
          </a:stretch>
        </p:blipFill>
        <p:spPr>
          <a:xfrm>
            <a:off x="1449432" y="1323024"/>
            <a:ext cx="9720000" cy="4057868"/>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176631567"/>
              </p:ext>
            </p:extLst>
          </p:nvPr>
        </p:nvGraphicFramePr>
        <p:xfrm>
          <a:off x="1517787" y="5229766"/>
          <a:ext cx="9625271" cy="970661"/>
        </p:xfrm>
        <a:graphic>
          <a:graphicData uri="http://schemas.openxmlformats.org/drawingml/2006/table">
            <a:tbl>
              <a:tblPr firstRow="1" bandRow="1">
                <a:tableStyleId>{5C22544A-7EE6-4342-B048-85BDC9FD1C3A}</a:tableStyleId>
              </a:tblPr>
              <a:tblGrid>
                <a:gridCol w="528931">
                  <a:extLst>
                    <a:ext uri="{9D8B030D-6E8A-4147-A177-3AD203B41FA5}">
                      <a16:colId xmlns:a16="http://schemas.microsoft.com/office/drawing/2014/main" val="1410914144"/>
                    </a:ext>
                  </a:extLst>
                </a:gridCol>
                <a:gridCol w="454817">
                  <a:extLst>
                    <a:ext uri="{9D8B030D-6E8A-4147-A177-3AD203B41FA5}">
                      <a16:colId xmlns:a16="http://schemas.microsoft.com/office/drawing/2014/main" val="653436839"/>
                    </a:ext>
                  </a:extLst>
                </a:gridCol>
                <a:gridCol w="454817">
                  <a:extLst>
                    <a:ext uri="{9D8B030D-6E8A-4147-A177-3AD203B41FA5}">
                      <a16:colId xmlns:a16="http://schemas.microsoft.com/office/drawing/2014/main" val="4075076914"/>
                    </a:ext>
                  </a:extLst>
                </a:gridCol>
                <a:gridCol w="454817">
                  <a:extLst>
                    <a:ext uri="{9D8B030D-6E8A-4147-A177-3AD203B41FA5}">
                      <a16:colId xmlns:a16="http://schemas.microsoft.com/office/drawing/2014/main" val="3482459056"/>
                    </a:ext>
                  </a:extLst>
                </a:gridCol>
                <a:gridCol w="454817">
                  <a:extLst>
                    <a:ext uri="{9D8B030D-6E8A-4147-A177-3AD203B41FA5}">
                      <a16:colId xmlns:a16="http://schemas.microsoft.com/office/drawing/2014/main" val="517009710"/>
                    </a:ext>
                  </a:extLst>
                </a:gridCol>
                <a:gridCol w="454817">
                  <a:extLst>
                    <a:ext uri="{9D8B030D-6E8A-4147-A177-3AD203B41FA5}">
                      <a16:colId xmlns:a16="http://schemas.microsoft.com/office/drawing/2014/main" val="642869118"/>
                    </a:ext>
                  </a:extLst>
                </a:gridCol>
                <a:gridCol w="454817">
                  <a:extLst>
                    <a:ext uri="{9D8B030D-6E8A-4147-A177-3AD203B41FA5}">
                      <a16:colId xmlns:a16="http://schemas.microsoft.com/office/drawing/2014/main" val="2187397629"/>
                    </a:ext>
                  </a:extLst>
                </a:gridCol>
                <a:gridCol w="454817">
                  <a:extLst>
                    <a:ext uri="{9D8B030D-6E8A-4147-A177-3AD203B41FA5}">
                      <a16:colId xmlns:a16="http://schemas.microsoft.com/office/drawing/2014/main" val="3676660289"/>
                    </a:ext>
                  </a:extLst>
                </a:gridCol>
                <a:gridCol w="454817">
                  <a:extLst>
                    <a:ext uri="{9D8B030D-6E8A-4147-A177-3AD203B41FA5}">
                      <a16:colId xmlns:a16="http://schemas.microsoft.com/office/drawing/2014/main" val="2864291957"/>
                    </a:ext>
                  </a:extLst>
                </a:gridCol>
                <a:gridCol w="454817">
                  <a:extLst>
                    <a:ext uri="{9D8B030D-6E8A-4147-A177-3AD203B41FA5}">
                      <a16:colId xmlns:a16="http://schemas.microsoft.com/office/drawing/2014/main" val="3502343873"/>
                    </a:ext>
                  </a:extLst>
                </a:gridCol>
                <a:gridCol w="454817">
                  <a:extLst>
                    <a:ext uri="{9D8B030D-6E8A-4147-A177-3AD203B41FA5}">
                      <a16:colId xmlns:a16="http://schemas.microsoft.com/office/drawing/2014/main" val="1953448204"/>
                    </a:ext>
                  </a:extLst>
                </a:gridCol>
                <a:gridCol w="454817">
                  <a:extLst>
                    <a:ext uri="{9D8B030D-6E8A-4147-A177-3AD203B41FA5}">
                      <a16:colId xmlns:a16="http://schemas.microsoft.com/office/drawing/2014/main" val="3461022136"/>
                    </a:ext>
                  </a:extLst>
                </a:gridCol>
                <a:gridCol w="454817">
                  <a:extLst>
                    <a:ext uri="{9D8B030D-6E8A-4147-A177-3AD203B41FA5}">
                      <a16:colId xmlns:a16="http://schemas.microsoft.com/office/drawing/2014/main" val="1376422181"/>
                    </a:ext>
                  </a:extLst>
                </a:gridCol>
                <a:gridCol w="454817">
                  <a:extLst>
                    <a:ext uri="{9D8B030D-6E8A-4147-A177-3AD203B41FA5}">
                      <a16:colId xmlns:a16="http://schemas.microsoft.com/office/drawing/2014/main" val="4174219331"/>
                    </a:ext>
                  </a:extLst>
                </a:gridCol>
                <a:gridCol w="454817">
                  <a:extLst>
                    <a:ext uri="{9D8B030D-6E8A-4147-A177-3AD203B41FA5}">
                      <a16:colId xmlns:a16="http://schemas.microsoft.com/office/drawing/2014/main" val="3207883953"/>
                    </a:ext>
                  </a:extLst>
                </a:gridCol>
                <a:gridCol w="454817">
                  <a:extLst>
                    <a:ext uri="{9D8B030D-6E8A-4147-A177-3AD203B41FA5}">
                      <a16:colId xmlns:a16="http://schemas.microsoft.com/office/drawing/2014/main" val="3178850808"/>
                    </a:ext>
                  </a:extLst>
                </a:gridCol>
                <a:gridCol w="454817">
                  <a:extLst>
                    <a:ext uri="{9D8B030D-6E8A-4147-A177-3AD203B41FA5}">
                      <a16:colId xmlns:a16="http://schemas.microsoft.com/office/drawing/2014/main" val="1199434512"/>
                    </a:ext>
                  </a:extLst>
                </a:gridCol>
                <a:gridCol w="454817">
                  <a:extLst>
                    <a:ext uri="{9D8B030D-6E8A-4147-A177-3AD203B41FA5}">
                      <a16:colId xmlns:a16="http://schemas.microsoft.com/office/drawing/2014/main" val="529548148"/>
                    </a:ext>
                  </a:extLst>
                </a:gridCol>
                <a:gridCol w="454817">
                  <a:extLst>
                    <a:ext uri="{9D8B030D-6E8A-4147-A177-3AD203B41FA5}">
                      <a16:colId xmlns:a16="http://schemas.microsoft.com/office/drawing/2014/main" val="3788261577"/>
                    </a:ext>
                  </a:extLst>
                </a:gridCol>
                <a:gridCol w="454817">
                  <a:extLst>
                    <a:ext uri="{9D8B030D-6E8A-4147-A177-3AD203B41FA5}">
                      <a16:colId xmlns:a16="http://schemas.microsoft.com/office/drawing/2014/main" val="2358498159"/>
                    </a:ext>
                  </a:extLst>
                </a:gridCol>
                <a:gridCol w="454817">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
        <p:nvSpPr>
          <p:cNvPr id="13" name="標題 1">
            <a:extLst>
              <a:ext uri="{FF2B5EF4-FFF2-40B4-BE49-F238E27FC236}">
                <a16:creationId xmlns:a16="http://schemas.microsoft.com/office/drawing/2014/main" id="{FA9A3926-1838-4DBB-9318-ADF284AAE67B}"/>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1475597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134CE9E-A881-491D-98F7-99446900186D}"/>
              </a:ext>
            </a:extLst>
          </p:cNvPr>
          <p:cNvSpPr/>
          <p:nvPr/>
        </p:nvSpPr>
        <p:spPr>
          <a:xfrm>
            <a:off x="1449432" y="1323025"/>
            <a:ext cx="9693626" cy="1382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CEEDC7F3-BEC4-4616-AFCA-1073A2273877}"/>
              </a:ext>
            </a:extLst>
          </p:cNvPr>
          <p:cNvPicPr>
            <a:picLocks noChangeAspect="1"/>
          </p:cNvPicPr>
          <p:nvPr/>
        </p:nvPicPr>
        <p:blipFill>
          <a:blip r:embed="rId3"/>
          <a:stretch>
            <a:fillRect/>
          </a:stretch>
        </p:blipFill>
        <p:spPr>
          <a:xfrm>
            <a:off x="1449432" y="1621963"/>
            <a:ext cx="9720000" cy="3697384"/>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768278920"/>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2</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3969676752"/>
              </p:ext>
            </p:extLst>
          </p:nvPr>
        </p:nvGraphicFramePr>
        <p:xfrm>
          <a:off x="1517787" y="5229766"/>
          <a:ext cx="9625271" cy="970661"/>
        </p:xfrm>
        <a:graphic>
          <a:graphicData uri="http://schemas.openxmlformats.org/drawingml/2006/table">
            <a:tbl>
              <a:tblPr firstRow="1" bandRow="1">
                <a:tableStyleId>{5C22544A-7EE6-4342-B048-85BDC9FD1C3A}</a:tableStyleId>
              </a:tblPr>
              <a:tblGrid>
                <a:gridCol w="528931">
                  <a:extLst>
                    <a:ext uri="{9D8B030D-6E8A-4147-A177-3AD203B41FA5}">
                      <a16:colId xmlns:a16="http://schemas.microsoft.com/office/drawing/2014/main" val="1410914144"/>
                    </a:ext>
                  </a:extLst>
                </a:gridCol>
                <a:gridCol w="454817">
                  <a:extLst>
                    <a:ext uri="{9D8B030D-6E8A-4147-A177-3AD203B41FA5}">
                      <a16:colId xmlns:a16="http://schemas.microsoft.com/office/drawing/2014/main" val="653436839"/>
                    </a:ext>
                  </a:extLst>
                </a:gridCol>
                <a:gridCol w="454817">
                  <a:extLst>
                    <a:ext uri="{9D8B030D-6E8A-4147-A177-3AD203B41FA5}">
                      <a16:colId xmlns:a16="http://schemas.microsoft.com/office/drawing/2014/main" val="4075076914"/>
                    </a:ext>
                  </a:extLst>
                </a:gridCol>
                <a:gridCol w="454817">
                  <a:extLst>
                    <a:ext uri="{9D8B030D-6E8A-4147-A177-3AD203B41FA5}">
                      <a16:colId xmlns:a16="http://schemas.microsoft.com/office/drawing/2014/main" val="3482459056"/>
                    </a:ext>
                  </a:extLst>
                </a:gridCol>
                <a:gridCol w="454817">
                  <a:extLst>
                    <a:ext uri="{9D8B030D-6E8A-4147-A177-3AD203B41FA5}">
                      <a16:colId xmlns:a16="http://schemas.microsoft.com/office/drawing/2014/main" val="517009710"/>
                    </a:ext>
                  </a:extLst>
                </a:gridCol>
                <a:gridCol w="454817">
                  <a:extLst>
                    <a:ext uri="{9D8B030D-6E8A-4147-A177-3AD203B41FA5}">
                      <a16:colId xmlns:a16="http://schemas.microsoft.com/office/drawing/2014/main" val="642869118"/>
                    </a:ext>
                  </a:extLst>
                </a:gridCol>
                <a:gridCol w="454817">
                  <a:extLst>
                    <a:ext uri="{9D8B030D-6E8A-4147-A177-3AD203B41FA5}">
                      <a16:colId xmlns:a16="http://schemas.microsoft.com/office/drawing/2014/main" val="2187397629"/>
                    </a:ext>
                  </a:extLst>
                </a:gridCol>
                <a:gridCol w="454817">
                  <a:extLst>
                    <a:ext uri="{9D8B030D-6E8A-4147-A177-3AD203B41FA5}">
                      <a16:colId xmlns:a16="http://schemas.microsoft.com/office/drawing/2014/main" val="3676660289"/>
                    </a:ext>
                  </a:extLst>
                </a:gridCol>
                <a:gridCol w="454817">
                  <a:extLst>
                    <a:ext uri="{9D8B030D-6E8A-4147-A177-3AD203B41FA5}">
                      <a16:colId xmlns:a16="http://schemas.microsoft.com/office/drawing/2014/main" val="2864291957"/>
                    </a:ext>
                  </a:extLst>
                </a:gridCol>
                <a:gridCol w="454817">
                  <a:extLst>
                    <a:ext uri="{9D8B030D-6E8A-4147-A177-3AD203B41FA5}">
                      <a16:colId xmlns:a16="http://schemas.microsoft.com/office/drawing/2014/main" val="3502343873"/>
                    </a:ext>
                  </a:extLst>
                </a:gridCol>
                <a:gridCol w="454817">
                  <a:extLst>
                    <a:ext uri="{9D8B030D-6E8A-4147-A177-3AD203B41FA5}">
                      <a16:colId xmlns:a16="http://schemas.microsoft.com/office/drawing/2014/main" val="1953448204"/>
                    </a:ext>
                  </a:extLst>
                </a:gridCol>
                <a:gridCol w="454817">
                  <a:extLst>
                    <a:ext uri="{9D8B030D-6E8A-4147-A177-3AD203B41FA5}">
                      <a16:colId xmlns:a16="http://schemas.microsoft.com/office/drawing/2014/main" val="3461022136"/>
                    </a:ext>
                  </a:extLst>
                </a:gridCol>
                <a:gridCol w="454817">
                  <a:extLst>
                    <a:ext uri="{9D8B030D-6E8A-4147-A177-3AD203B41FA5}">
                      <a16:colId xmlns:a16="http://schemas.microsoft.com/office/drawing/2014/main" val="1376422181"/>
                    </a:ext>
                  </a:extLst>
                </a:gridCol>
                <a:gridCol w="454817">
                  <a:extLst>
                    <a:ext uri="{9D8B030D-6E8A-4147-A177-3AD203B41FA5}">
                      <a16:colId xmlns:a16="http://schemas.microsoft.com/office/drawing/2014/main" val="4174219331"/>
                    </a:ext>
                  </a:extLst>
                </a:gridCol>
                <a:gridCol w="454817">
                  <a:extLst>
                    <a:ext uri="{9D8B030D-6E8A-4147-A177-3AD203B41FA5}">
                      <a16:colId xmlns:a16="http://schemas.microsoft.com/office/drawing/2014/main" val="3207883953"/>
                    </a:ext>
                  </a:extLst>
                </a:gridCol>
                <a:gridCol w="454817">
                  <a:extLst>
                    <a:ext uri="{9D8B030D-6E8A-4147-A177-3AD203B41FA5}">
                      <a16:colId xmlns:a16="http://schemas.microsoft.com/office/drawing/2014/main" val="3178850808"/>
                    </a:ext>
                  </a:extLst>
                </a:gridCol>
                <a:gridCol w="454817">
                  <a:extLst>
                    <a:ext uri="{9D8B030D-6E8A-4147-A177-3AD203B41FA5}">
                      <a16:colId xmlns:a16="http://schemas.microsoft.com/office/drawing/2014/main" val="1199434512"/>
                    </a:ext>
                  </a:extLst>
                </a:gridCol>
                <a:gridCol w="454817">
                  <a:extLst>
                    <a:ext uri="{9D8B030D-6E8A-4147-A177-3AD203B41FA5}">
                      <a16:colId xmlns:a16="http://schemas.microsoft.com/office/drawing/2014/main" val="529548148"/>
                    </a:ext>
                  </a:extLst>
                </a:gridCol>
                <a:gridCol w="454817">
                  <a:extLst>
                    <a:ext uri="{9D8B030D-6E8A-4147-A177-3AD203B41FA5}">
                      <a16:colId xmlns:a16="http://schemas.microsoft.com/office/drawing/2014/main" val="3788261577"/>
                    </a:ext>
                  </a:extLst>
                </a:gridCol>
                <a:gridCol w="454817">
                  <a:extLst>
                    <a:ext uri="{9D8B030D-6E8A-4147-A177-3AD203B41FA5}">
                      <a16:colId xmlns:a16="http://schemas.microsoft.com/office/drawing/2014/main" val="2358498159"/>
                    </a:ext>
                  </a:extLst>
                </a:gridCol>
                <a:gridCol w="454817">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
        <p:nvSpPr>
          <p:cNvPr id="14" name="標題 1">
            <a:extLst>
              <a:ext uri="{FF2B5EF4-FFF2-40B4-BE49-F238E27FC236}">
                <a16:creationId xmlns:a16="http://schemas.microsoft.com/office/drawing/2014/main" id="{157F72B8-C2A0-49A3-ACD4-14D86AE6FB44}"/>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2</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2645126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92646B00-5146-4DFD-B21F-9FD0DE7E1F81}"/>
              </a:ext>
            </a:extLst>
          </p:cNvPr>
          <p:cNvSpPr/>
          <p:nvPr/>
        </p:nvSpPr>
        <p:spPr>
          <a:xfrm>
            <a:off x="1449432" y="1323025"/>
            <a:ext cx="9693626" cy="1382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098FF220-A2FC-4102-ADB6-678C54356A5C}"/>
              </a:ext>
            </a:extLst>
          </p:cNvPr>
          <p:cNvPicPr>
            <a:picLocks noChangeAspect="1"/>
          </p:cNvPicPr>
          <p:nvPr/>
        </p:nvPicPr>
        <p:blipFill rotWithShape="1">
          <a:blip r:embed="rId3"/>
          <a:srcRect r="543"/>
          <a:stretch/>
        </p:blipFill>
        <p:spPr>
          <a:xfrm>
            <a:off x="1393349" y="1699136"/>
            <a:ext cx="9720000" cy="3633960"/>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3</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637398860"/>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3</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440739071"/>
              </p:ext>
            </p:extLst>
          </p:nvPr>
        </p:nvGraphicFramePr>
        <p:xfrm>
          <a:off x="1508995" y="5229766"/>
          <a:ext cx="9634054" cy="970661"/>
        </p:xfrm>
        <a:graphic>
          <a:graphicData uri="http://schemas.openxmlformats.org/drawingml/2006/table">
            <a:tbl>
              <a:tblPr firstRow="1" bandRow="1">
                <a:tableStyleId>{5C22544A-7EE6-4342-B048-85BDC9FD1C3A}</a:tableStyleId>
              </a:tblPr>
              <a:tblGrid>
                <a:gridCol w="529414">
                  <a:extLst>
                    <a:ext uri="{9D8B030D-6E8A-4147-A177-3AD203B41FA5}">
                      <a16:colId xmlns:a16="http://schemas.microsoft.com/office/drawing/2014/main" val="1410914144"/>
                    </a:ext>
                  </a:extLst>
                </a:gridCol>
                <a:gridCol w="455232">
                  <a:extLst>
                    <a:ext uri="{9D8B030D-6E8A-4147-A177-3AD203B41FA5}">
                      <a16:colId xmlns:a16="http://schemas.microsoft.com/office/drawing/2014/main" val="653436839"/>
                    </a:ext>
                  </a:extLst>
                </a:gridCol>
                <a:gridCol w="455232">
                  <a:extLst>
                    <a:ext uri="{9D8B030D-6E8A-4147-A177-3AD203B41FA5}">
                      <a16:colId xmlns:a16="http://schemas.microsoft.com/office/drawing/2014/main" val="4075076914"/>
                    </a:ext>
                  </a:extLst>
                </a:gridCol>
                <a:gridCol w="455232">
                  <a:extLst>
                    <a:ext uri="{9D8B030D-6E8A-4147-A177-3AD203B41FA5}">
                      <a16:colId xmlns:a16="http://schemas.microsoft.com/office/drawing/2014/main" val="3482459056"/>
                    </a:ext>
                  </a:extLst>
                </a:gridCol>
                <a:gridCol w="455232">
                  <a:extLst>
                    <a:ext uri="{9D8B030D-6E8A-4147-A177-3AD203B41FA5}">
                      <a16:colId xmlns:a16="http://schemas.microsoft.com/office/drawing/2014/main" val="517009710"/>
                    </a:ext>
                  </a:extLst>
                </a:gridCol>
                <a:gridCol w="455232">
                  <a:extLst>
                    <a:ext uri="{9D8B030D-6E8A-4147-A177-3AD203B41FA5}">
                      <a16:colId xmlns:a16="http://schemas.microsoft.com/office/drawing/2014/main" val="642869118"/>
                    </a:ext>
                  </a:extLst>
                </a:gridCol>
                <a:gridCol w="455232">
                  <a:extLst>
                    <a:ext uri="{9D8B030D-6E8A-4147-A177-3AD203B41FA5}">
                      <a16:colId xmlns:a16="http://schemas.microsoft.com/office/drawing/2014/main" val="2187397629"/>
                    </a:ext>
                  </a:extLst>
                </a:gridCol>
                <a:gridCol w="455232">
                  <a:extLst>
                    <a:ext uri="{9D8B030D-6E8A-4147-A177-3AD203B41FA5}">
                      <a16:colId xmlns:a16="http://schemas.microsoft.com/office/drawing/2014/main" val="3676660289"/>
                    </a:ext>
                  </a:extLst>
                </a:gridCol>
                <a:gridCol w="455232">
                  <a:extLst>
                    <a:ext uri="{9D8B030D-6E8A-4147-A177-3AD203B41FA5}">
                      <a16:colId xmlns:a16="http://schemas.microsoft.com/office/drawing/2014/main" val="2864291957"/>
                    </a:ext>
                  </a:extLst>
                </a:gridCol>
                <a:gridCol w="455232">
                  <a:extLst>
                    <a:ext uri="{9D8B030D-6E8A-4147-A177-3AD203B41FA5}">
                      <a16:colId xmlns:a16="http://schemas.microsoft.com/office/drawing/2014/main" val="3502343873"/>
                    </a:ext>
                  </a:extLst>
                </a:gridCol>
                <a:gridCol w="455232">
                  <a:extLst>
                    <a:ext uri="{9D8B030D-6E8A-4147-A177-3AD203B41FA5}">
                      <a16:colId xmlns:a16="http://schemas.microsoft.com/office/drawing/2014/main" val="1953448204"/>
                    </a:ext>
                  </a:extLst>
                </a:gridCol>
                <a:gridCol w="455232">
                  <a:extLst>
                    <a:ext uri="{9D8B030D-6E8A-4147-A177-3AD203B41FA5}">
                      <a16:colId xmlns:a16="http://schemas.microsoft.com/office/drawing/2014/main" val="3461022136"/>
                    </a:ext>
                  </a:extLst>
                </a:gridCol>
                <a:gridCol w="455232">
                  <a:extLst>
                    <a:ext uri="{9D8B030D-6E8A-4147-A177-3AD203B41FA5}">
                      <a16:colId xmlns:a16="http://schemas.microsoft.com/office/drawing/2014/main" val="1376422181"/>
                    </a:ext>
                  </a:extLst>
                </a:gridCol>
                <a:gridCol w="455232">
                  <a:extLst>
                    <a:ext uri="{9D8B030D-6E8A-4147-A177-3AD203B41FA5}">
                      <a16:colId xmlns:a16="http://schemas.microsoft.com/office/drawing/2014/main" val="4174219331"/>
                    </a:ext>
                  </a:extLst>
                </a:gridCol>
                <a:gridCol w="455232">
                  <a:extLst>
                    <a:ext uri="{9D8B030D-6E8A-4147-A177-3AD203B41FA5}">
                      <a16:colId xmlns:a16="http://schemas.microsoft.com/office/drawing/2014/main" val="3207883953"/>
                    </a:ext>
                  </a:extLst>
                </a:gridCol>
                <a:gridCol w="455232">
                  <a:extLst>
                    <a:ext uri="{9D8B030D-6E8A-4147-A177-3AD203B41FA5}">
                      <a16:colId xmlns:a16="http://schemas.microsoft.com/office/drawing/2014/main" val="3178850808"/>
                    </a:ext>
                  </a:extLst>
                </a:gridCol>
                <a:gridCol w="455232">
                  <a:extLst>
                    <a:ext uri="{9D8B030D-6E8A-4147-A177-3AD203B41FA5}">
                      <a16:colId xmlns:a16="http://schemas.microsoft.com/office/drawing/2014/main" val="1199434512"/>
                    </a:ext>
                  </a:extLst>
                </a:gridCol>
                <a:gridCol w="455232">
                  <a:extLst>
                    <a:ext uri="{9D8B030D-6E8A-4147-A177-3AD203B41FA5}">
                      <a16:colId xmlns:a16="http://schemas.microsoft.com/office/drawing/2014/main" val="529548148"/>
                    </a:ext>
                  </a:extLst>
                </a:gridCol>
                <a:gridCol w="455232">
                  <a:extLst>
                    <a:ext uri="{9D8B030D-6E8A-4147-A177-3AD203B41FA5}">
                      <a16:colId xmlns:a16="http://schemas.microsoft.com/office/drawing/2014/main" val="3788261577"/>
                    </a:ext>
                  </a:extLst>
                </a:gridCol>
                <a:gridCol w="455232">
                  <a:extLst>
                    <a:ext uri="{9D8B030D-6E8A-4147-A177-3AD203B41FA5}">
                      <a16:colId xmlns:a16="http://schemas.microsoft.com/office/drawing/2014/main" val="2358498159"/>
                    </a:ext>
                  </a:extLst>
                </a:gridCol>
                <a:gridCol w="455232">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771077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216978C-4C89-4B8C-B7D0-0014DFE18640}"/>
              </a:ext>
            </a:extLst>
          </p:cNvPr>
          <p:cNvPicPr preferRelativeResize="0">
            <a:picLocks/>
          </p:cNvPicPr>
          <p:nvPr/>
        </p:nvPicPr>
        <p:blipFill>
          <a:blip r:embed="rId3"/>
          <a:stretch>
            <a:fillRect/>
          </a:stretch>
        </p:blipFill>
        <p:spPr>
          <a:xfrm>
            <a:off x="1412391" y="1322371"/>
            <a:ext cx="9540000" cy="4870650"/>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396945164"/>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AE0BAEE3-4AC8-4B8C-A21C-BEB359E3FDA7}"/>
              </a:ext>
            </a:extLst>
          </p:cNvPr>
          <p:cNvGraphicFramePr>
            <a:graphicFrameLocks noGrp="1"/>
          </p:cNvGraphicFramePr>
          <p:nvPr>
            <p:extLst>
              <p:ext uri="{D42A27DB-BD31-4B8C-83A1-F6EECF244321}">
                <p14:modId xmlns:p14="http://schemas.microsoft.com/office/powerpoint/2010/main" val="3713579304"/>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5F10068C-AC14-472F-981C-6FAE1EC09D37}"/>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56488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2573A06-3D6F-4EEA-AB43-5ADC8F4F2C3C}"/>
              </a:ext>
            </a:extLst>
          </p:cNvPr>
          <p:cNvPicPr preferRelativeResize="0">
            <a:picLocks/>
          </p:cNvPicPr>
          <p:nvPr/>
        </p:nvPicPr>
        <p:blipFill>
          <a:blip r:embed="rId3"/>
          <a:stretch>
            <a:fillRect/>
          </a:stretch>
        </p:blipFill>
        <p:spPr>
          <a:xfrm>
            <a:off x="1412391" y="1322371"/>
            <a:ext cx="9540000" cy="4888505"/>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1553847427"/>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2</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DE0B79B8-1EFF-44AD-95AB-E173CB470A97}"/>
              </a:ext>
            </a:extLst>
          </p:cNvPr>
          <p:cNvGraphicFramePr>
            <a:graphicFrameLocks noGrp="1"/>
          </p:cNvGraphicFramePr>
          <p:nvPr>
            <p:extLst>
              <p:ext uri="{D42A27DB-BD31-4B8C-83A1-F6EECF244321}">
                <p14:modId xmlns:p14="http://schemas.microsoft.com/office/powerpoint/2010/main" val="929236668"/>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630F57CD-2A72-41ED-82CA-9ABFA9CCFFCE}"/>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2</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61205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nvGraphicFramePr>
        <p:xfrm>
          <a:off x="1446913" y="1546448"/>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t="1" r="35947" b="38097"/>
          <a:stretch/>
        </p:blipFill>
        <p:spPr>
          <a:xfrm>
            <a:off x="7471154" y="3868677"/>
            <a:ext cx="3882646" cy="2487673"/>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2" name="左大括弧 1">
            <a:extLst>
              <a:ext uri="{FF2B5EF4-FFF2-40B4-BE49-F238E27FC236}">
                <a16:creationId xmlns:a16="http://schemas.microsoft.com/office/drawing/2014/main" id="{887F64EC-4987-4DF0-8175-6E9EA86876FE}"/>
              </a:ext>
            </a:extLst>
          </p:cNvPr>
          <p:cNvSpPr/>
          <p:nvPr/>
        </p:nvSpPr>
        <p:spPr>
          <a:xfrm rot="10800000" flipH="1">
            <a:off x="999323" y="1971675"/>
            <a:ext cx="345246" cy="1661359"/>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左大括弧 11">
            <a:extLst>
              <a:ext uri="{FF2B5EF4-FFF2-40B4-BE49-F238E27FC236}">
                <a16:creationId xmlns:a16="http://schemas.microsoft.com/office/drawing/2014/main" id="{82FF8CC4-4982-4AED-871C-4C4C77366995}"/>
              </a:ext>
            </a:extLst>
          </p:cNvPr>
          <p:cNvSpPr/>
          <p:nvPr/>
        </p:nvSpPr>
        <p:spPr>
          <a:xfrm rot="5400000">
            <a:off x="8926327" y="-973400"/>
            <a:ext cx="174625" cy="4645140"/>
          </a:xfrm>
          <a:prstGeom prst="leftBrace">
            <a:avLst>
              <a:gd name="adj1" fmla="val 8333"/>
              <a:gd name="adj2" fmla="val 50273"/>
            </a:avLst>
          </a:prstGeom>
          <a:ln w="38100">
            <a:solidFill>
              <a:srgbClr val="1436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grpSp>
        <p:nvGrpSpPr>
          <p:cNvPr id="9" name="群組 8">
            <a:extLst>
              <a:ext uri="{FF2B5EF4-FFF2-40B4-BE49-F238E27FC236}">
                <a16:creationId xmlns:a16="http://schemas.microsoft.com/office/drawing/2014/main" id="{3484F687-6E52-46E1-88E6-5C92016E8FF7}"/>
              </a:ext>
            </a:extLst>
          </p:cNvPr>
          <p:cNvGrpSpPr/>
          <p:nvPr/>
        </p:nvGrpSpPr>
        <p:grpSpPr>
          <a:xfrm>
            <a:off x="2887979" y="2143436"/>
            <a:ext cx="3467807" cy="889006"/>
            <a:chOff x="2897063" y="1984807"/>
            <a:chExt cx="2895600" cy="889006"/>
          </a:xfrm>
        </p:grpSpPr>
        <p:sp>
          <p:nvSpPr>
            <p:cNvPr id="4" name="箭號: 向右 3">
              <a:extLst>
                <a:ext uri="{FF2B5EF4-FFF2-40B4-BE49-F238E27FC236}">
                  <a16:creationId xmlns:a16="http://schemas.microsoft.com/office/drawing/2014/main" id="{F83FA4DC-92D7-4884-A078-13EE3563E606}"/>
                </a:ext>
              </a:extLst>
            </p:cNvPr>
            <p:cNvSpPr/>
            <p:nvPr/>
          </p:nvSpPr>
          <p:spPr>
            <a:xfrm>
              <a:off x="2897063" y="1984807"/>
              <a:ext cx="2895600" cy="889006"/>
            </a:xfrm>
            <a:prstGeom prst="rightArrow">
              <a:avLst/>
            </a:prstGeom>
            <a:gradFill>
              <a:gsLst>
                <a:gs pos="0">
                  <a:srgbClr val="C00000"/>
                </a:gs>
                <a:gs pos="100000">
                  <a:srgbClr val="1436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5951A5D7-A857-4090-B079-511FD0A85555}"/>
                </a:ext>
              </a:extLst>
            </p:cNvPr>
            <p:cNvSpPr txBox="1"/>
            <p:nvPr/>
          </p:nvSpPr>
          <p:spPr>
            <a:xfrm>
              <a:off x="2897063" y="2244644"/>
              <a:ext cx="2421697" cy="369332"/>
            </a:xfrm>
            <a:prstGeom prst="rect">
              <a:avLst/>
            </a:prstGeom>
            <a:noFill/>
          </p:spPr>
          <p:txBody>
            <a:bodyPr wrap="square" rtlCol="0">
              <a:spAutoFit/>
            </a:bodyPr>
            <a:lstStyle/>
            <a:p>
              <a:pPr algn="ctr"/>
              <a:r>
                <a:rPr lang="en-US" altLang="zh-TW" dirty="0" err="1">
                  <a:solidFill>
                    <a:schemeClr val="bg1"/>
                  </a:solidFill>
                </a:rPr>
                <a:t>OneHot</a:t>
              </a:r>
              <a:r>
                <a:rPr lang="en-US" altLang="zh-TW" dirty="0">
                  <a:solidFill>
                    <a:schemeClr val="bg1"/>
                  </a:solidFill>
                </a:rPr>
                <a:t> Encoding</a:t>
              </a:r>
              <a:endParaRPr lang="zh-TW" altLang="en-US" dirty="0">
                <a:solidFill>
                  <a:schemeClr val="bg1"/>
                </a:solidFill>
              </a:endParaRPr>
            </a:p>
          </p:txBody>
        </p:sp>
      </p:grpSp>
      <p:grpSp>
        <p:nvGrpSpPr>
          <p:cNvPr id="6" name="群組 5">
            <a:extLst>
              <a:ext uri="{FF2B5EF4-FFF2-40B4-BE49-F238E27FC236}">
                <a16:creationId xmlns:a16="http://schemas.microsoft.com/office/drawing/2014/main" id="{92978A53-C2D8-4D45-B4F4-849765F4BFE9}"/>
              </a:ext>
            </a:extLst>
          </p:cNvPr>
          <p:cNvGrpSpPr/>
          <p:nvPr/>
        </p:nvGrpSpPr>
        <p:grpSpPr>
          <a:xfrm>
            <a:off x="3465261" y="5105477"/>
            <a:ext cx="3933361" cy="1200109"/>
            <a:chOff x="6927543" y="2667000"/>
            <a:chExt cx="3933361" cy="1200109"/>
          </a:xfrm>
        </p:grpSpPr>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6927543" y="2667000"/>
              <a:ext cx="3933361" cy="1200109"/>
            </a:xfrm>
            <a:prstGeom prst="rect">
              <a:avLst/>
            </a:prstGeom>
          </p:spPr>
        </p:pic>
        <p:sp>
          <p:nvSpPr>
            <p:cNvPr id="5" name="立方體 4">
              <a:extLst>
                <a:ext uri="{FF2B5EF4-FFF2-40B4-BE49-F238E27FC236}">
                  <a16:creationId xmlns:a16="http://schemas.microsoft.com/office/drawing/2014/main" id="{B5098B24-CA88-4C6B-AFB2-B54A5CBD09F6}"/>
                </a:ext>
              </a:extLst>
            </p:cNvPr>
            <p:cNvSpPr/>
            <p:nvPr/>
          </p:nvSpPr>
          <p:spPr>
            <a:xfrm>
              <a:off x="7629525"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立方體 18">
              <a:extLst>
                <a:ext uri="{FF2B5EF4-FFF2-40B4-BE49-F238E27FC236}">
                  <a16:creationId xmlns:a16="http://schemas.microsoft.com/office/drawing/2014/main" id="{E475D8E7-02B7-4C3C-86DC-3AE1BBC99BA8}"/>
                </a:ext>
              </a:extLst>
            </p:cNvPr>
            <p:cNvSpPr/>
            <p:nvPr/>
          </p:nvSpPr>
          <p:spPr>
            <a:xfrm>
              <a:off x="9020175"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立方體 19">
              <a:extLst>
                <a:ext uri="{FF2B5EF4-FFF2-40B4-BE49-F238E27FC236}">
                  <a16:creationId xmlns:a16="http://schemas.microsoft.com/office/drawing/2014/main" id="{6D438884-7DEC-4C9B-9644-15A7EFD7C799}"/>
                </a:ext>
              </a:extLst>
            </p:cNvPr>
            <p:cNvSpPr/>
            <p:nvPr/>
          </p:nvSpPr>
          <p:spPr>
            <a:xfrm>
              <a:off x="8872538"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立方體 20">
              <a:extLst>
                <a:ext uri="{FF2B5EF4-FFF2-40B4-BE49-F238E27FC236}">
                  <a16:creationId xmlns:a16="http://schemas.microsoft.com/office/drawing/2014/main" id="{DEE567C9-38B4-409D-B9D2-9AC5FCDAF510}"/>
                </a:ext>
              </a:extLst>
            </p:cNvPr>
            <p:cNvSpPr/>
            <p:nvPr/>
          </p:nvSpPr>
          <p:spPr>
            <a:xfrm>
              <a:off x="8410577" y="355347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立方體 21">
              <a:extLst>
                <a:ext uri="{FF2B5EF4-FFF2-40B4-BE49-F238E27FC236}">
                  <a16:creationId xmlns:a16="http://schemas.microsoft.com/office/drawing/2014/main" id="{0819B4A6-5F0A-437F-AC4A-B81D407F4EC0}"/>
                </a:ext>
              </a:extLst>
            </p:cNvPr>
            <p:cNvSpPr/>
            <p:nvPr/>
          </p:nvSpPr>
          <p:spPr>
            <a:xfrm>
              <a:off x="10269538" y="355171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立方體 22">
              <a:extLst>
                <a:ext uri="{FF2B5EF4-FFF2-40B4-BE49-F238E27FC236}">
                  <a16:creationId xmlns:a16="http://schemas.microsoft.com/office/drawing/2014/main" id="{263444FD-51E5-4E17-A059-A0B9F3099BE3}"/>
                </a:ext>
              </a:extLst>
            </p:cNvPr>
            <p:cNvSpPr/>
            <p:nvPr/>
          </p:nvSpPr>
          <p:spPr>
            <a:xfrm>
              <a:off x="8567739"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立方體 23">
              <a:extLst>
                <a:ext uri="{FF2B5EF4-FFF2-40B4-BE49-F238E27FC236}">
                  <a16:creationId xmlns:a16="http://schemas.microsoft.com/office/drawing/2014/main" id="{E3E6F4DB-D2B0-4A83-B800-E57BF822B25F}"/>
                </a:ext>
              </a:extLst>
            </p:cNvPr>
            <p:cNvSpPr/>
            <p:nvPr/>
          </p:nvSpPr>
          <p:spPr>
            <a:xfrm>
              <a:off x="8724901"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立方體 24">
              <a:extLst>
                <a:ext uri="{FF2B5EF4-FFF2-40B4-BE49-F238E27FC236}">
                  <a16:creationId xmlns:a16="http://schemas.microsoft.com/office/drawing/2014/main" id="{B8FB95DE-BD91-492C-BEC8-7B38DF878024}"/>
                </a:ext>
              </a:extLst>
            </p:cNvPr>
            <p:cNvSpPr/>
            <p:nvPr/>
          </p:nvSpPr>
          <p:spPr>
            <a:xfrm>
              <a:off x="10121901"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立方體 25">
              <a:extLst>
                <a:ext uri="{FF2B5EF4-FFF2-40B4-BE49-F238E27FC236}">
                  <a16:creationId xmlns:a16="http://schemas.microsoft.com/office/drawing/2014/main" id="{DD2932A9-8781-4550-98A4-F92C235E6EAD}"/>
                </a:ext>
              </a:extLst>
            </p:cNvPr>
            <p:cNvSpPr/>
            <p:nvPr/>
          </p:nvSpPr>
          <p:spPr>
            <a:xfrm>
              <a:off x="10269538"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立方體 26">
              <a:extLst>
                <a:ext uri="{FF2B5EF4-FFF2-40B4-BE49-F238E27FC236}">
                  <a16:creationId xmlns:a16="http://schemas.microsoft.com/office/drawing/2014/main" id="{4DC216F1-5097-4E07-9128-104E7F0E3DD1}"/>
                </a:ext>
              </a:extLst>
            </p:cNvPr>
            <p:cNvSpPr/>
            <p:nvPr/>
          </p:nvSpPr>
          <p:spPr>
            <a:xfrm>
              <a:off x="10121901"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立方體 27">
              <a:extLst>
                <a:ext uri="{FF2B5EF4-FFF2-40B4-BE49-F238E27FC236}">
                  <a16:creationId xmlns:a16="http://schemas.microsoft.com/office/drawing/2014/main" id="{F0D61E5C-133E-45F1-91D3-5903EF5679D7}"/>
                </a:ext>
              </a:extLst>
            </p:cNvPr>
            <p:cNvSpPr/>
            <p:nvPr/>
          </p:nvSpPr>
          <p:spPr>
            <a:xfrm>
              <a:off x="10121901" y="3276065"/>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立方體 28">
              <a:extLst>
                <a:ext uri="{FF2B5EF4-FFF2-40B4-BE49-F238E27FC236}">
                  <a16:creationId xmlns:a16="http://schemas.microsoft.com/office/drawing/2014/main" id="{613A1F3A-6B59-468D-9923-CA5C9CF50E88}"/>
                </a:ext>
              </a:extLst>
            </p:cNvPr>
            <p:cNvSpPr/>
            <p:nvPr/>
          </p:nvSpPr>
          <p:spPr>
            <a:xfrm>
              <a:off x="10269538" y="327443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立方體 29">
              <a:extLst>
                <a:ext uri="{FF2B5EF4-FFF2-40B4-BE49-F238E27FC236}">
                  <a16:creationId xmlns:a16="http://schemas.microsoft.com/office/drawing/2014/main" id="{DD857E5C-3B67-4CE1-B3B5-EB82EADEDF1E}"/>
                </a:ext>
              </a:extLst>
            </p:cNvPr>
            <p:cNvSpPr/>
            <p:nvPr/>
          </p:nvSpPr>
          <p:spPr>
            <a:xfrm>
              <a:off x="10269538"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立方體 30">
              <a:extLst>
                <a:ext uri="{FF2B5EF4-FFF2-40B4-BE49-F238E27FC236}">
                  <a16:creationId xmlns:a16="http://schemas.microsoft.com/office/drawing/2014/main" id="{AAAB8203-719C-497D-B07B-68AAB445BF06}"/>
                </a:ext>
              </a:extLst>
            </p:cNvPr>
            <p:cNvSpPr/>
            <p:nvPr/>
          </p:nvSpPr>
          <p:spPr>
            <a:xfrm>
              <a:off x="10121901"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立方體 31">
              <a:extLst>
                <a:ext uri="{FF2B5EF4-FFF2-40B4-BE49-F238E27FC236}">
                  <a16:creationId xmlns:a16="http://schemas.microsoft.com/office/drawing/2014/main" id="{AFB3A523-636E-4113-91C7-0404A130FAB5}"/>
                </a:ext>
              </a:extLst>
            </p:cNvPr>
            <p:cNvSpPr/>
            <p:nvPr/>
          </p:nvSpPr>
          <p:spPr>
            <a:xfrm>
              <a:off x="10266363" y="2997001"/>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立方體 32">
              <a:extLst>
                <a:ext uri="{FF2B5EF4-FFF2-40B4-BE49-F238E27FC236}">
                  <a16:creationId xmlns:a16="http://schemas.microsoft.com/office/drawing/2014/main" id="{A5912791-E707-4EAE-B062-70CA08DB3F44}"/>
                </a:ext>
              </a:extLst>
            </p:cNvPr>
            <p:cNvSpPr/>
            <p:nvPr/>
          </p:nvSpPr>
          <p:spPr>
            <a:xfrm>
              <a:off x="10121901" y="2993449"/>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立方體 33">
              <a:extLst>
                <a:ext uri="{FF2B5EF4-FFF2-40B4-BE49-F238E27FC236}">
                  <a16:creationId xmlns:a16="http://schemas.microsoft.com/office/drawing/2014/main" id="{5849B8FD-DF61-4EBB-8732-7BBFEC1C05BC}"/>
                </a:ext>
              </a:extLst>
            </p:cNvPr>
            <p:cNvSpPr/>
            <p:nvPr/>
          </p:nvSpPr>
          <p:spPr>
            <a:xfrm>
              <a:off x="9977184" y="355171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立方體 34">
              <a:extLst>
                <a:ext uri="{FF2B5EF4-FFF2-40B4-BE49-F238E27FC236}">
                  <a16:creationId xmlns:a16="http://schemas.microsoft.com/office/drawing/2014/main" id="{CF16AF23-A0B8-4594-B38F-314B294A2A06}"/>
                </a:ext>
              </a:extLst>
            </p:cNvPr>
            <p:cNvSpPr/>
            <p:nvPr/>
          </p:nvSpPr>
          <p:spPr>
            <a:xfrm>
              <a:off x="9816847" y="354958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立方體 35">
              <a:extLst>
                <a:ext uri="{FF2B5EF4-FFF2-40B4-BE49-F238E27FC236}">
                  <a16:creationId xmlns:a16="http://schemas.microsoft.com/office/drawing/2014/main" id="{16E416C7-FFB7-4DCD-AC92-B601AB563763}"/>
                </a:ext>
              </a:extLst>
            </p:cNvPr>
            <p:cNvSpPr/>
            <p:nvPr/>
          </p:nvSpPr>
          <p:spPr>
            <a:xfrm>
              <a:off x="9977184"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立方體 36">
              <a:extLst>
                <a:ext uri="{FF2B5EF4-FFF2-40B4-BE49-F238E27FC236}">
                  <a16:creationId xmlns:a16="http://schemas.microsoft.com/office/drawing/2014/main" id="{860F610E-7974-4530-B604-C8368A4FB1DB}"/>
                </a:ext>
              </a:extLst>
            </p:cNvPr>
            <p:cNvSpPr/>
            <p:nvPr/>
          </p:nvSpPr>
          <p:spPr>
            <a:xfrm>
              <a:off x="9816847" y="341024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立方體 37">
              <a:extLst>
                <a:ext uri="{FF2B5EF4-FFF2-40B4-BE49-F238E27FC236}">
                  <a16:creationId xmlns:a16="http://schemas.microsoft.com/office/drawing/2014/main" id="{07524536-D42F-46D9-BE90-8651E752F681}"/>
                </a:ext>
              </a:extLst>
            </p:cNvPr>
            <p:cNvSpPr/>
            <p:nvPr/>
          </p:nvSpPr>
          <p:spPr>
            <a:xfrm>
              <a:off x="9816847" y="3277582"/>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立方體 38">
              <a:extLst>
                <a:ext uri="{FF2B5EF4-FFF2-40B4-BE49-F238E27FC236}">
                  <a16:creationId xmlns:a16="http://schemas.microsoft.com/office/drawing/2014/main" id="{B64D52A5-B637-49CE-B2F4-72D54E37A51B}"/>
                </a:ext>
              </a:extLst>
            </p:cNvPr>
            <p:cNvSpPr/>
            <p:nvPr/>
          </p:nvSpPr>
          <p:spPr>
            <a:xfrm>
              <a:off x="9977184" y="327443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立方體 39">
              <a:extLst>
                <a:ext uri="{FF2B5EF4-FFF2-40B4-BE49-F238E27FC236}">
                  <a16:creationId xmlns:a16="http://schemas.microsoft.com/office/drawing/2014/main" id="{1B257680-5496-4D87-8CB7-B87486158D03}"/>
                </a:ext>
              </a:extLst>
            </p:cNvPr>
            <p:cNvSpPr/>
            <p:nvPr/>
          </p:nvSpPr>
          <p:spPr>
            <a:xfrm>
              <a:off x="9977184"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立方體 40">
              <a:extLst>
                <a:ext uri="{FF2B5EF4-FFF2-40B4-BE49-F238E27FC236}">
                  <a16:creationId xmlns:a16="http://schemas.microsoft.com/office/drawing/2014/main" id="{828DEB0A-EFAE-4D04-B0B1-BB1D1B4A8721}"/>
                </a:ext>
              </a:extLst>
            </p:cNvPr>
            <p:cNvSpPr/>
            <p:nvPr/>
          </p:nvSpPr>
          <p:spPr>
            <a:xfrm>
              <a:off x="9816847" y="313408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立方體 41">
              <a:extLst>
                <a:ext uri="{FF2B5EF4-FFF2-40B4-BE49-F238E27FC236}">
                  <a16:creationId xmlns:a16="http://schemas.microsoft.com/office/drawing/2014/main" id="{C68E279A-5F91-473C-BCAF-D3E8E324358D}"/>
                </a:ext>
              </a:extLst>
            </p:cNvPr>
            <p:cNvSpPr/>
            <p:nvPr/>
          </p:nvSpPr>
          <p:spPr>
            <a:xfrm>
              <a:off x="9974009" y="2997001"/>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立方體 42">
              <a:extLst>
                <a:ext uri="{FF2B5EF4-FFF2-40B4-BE49-F238E27FC236}">
                  <a16:creationId xmlns:a16="http://schemas.microsoft.com/office/drawing/2014/main" id="{325A8E91-320A-47DC-91E1-A23FFDFA1746}"/>
                </a:ext>
              </a:extLst>
            </p:cNvPr>
            <p:cNvSpPr/>
            <p:nvPr/>
          </p:nvSpPr>
          <p:spPr>
            <a:xfrm>
              <a:off x="9816847" y="299496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立方體 43">
              <a:extLst>
                <a:ext uri="{FF2B5EF4-FFF2-40B4-BE49-F238E27FC236}">
                  <a16:creationId xmlns:a16="http://schemas.microsoft.com/office/drawing/2014/main" id="{ABC1C349-55C8-4919-9D03-F19F5F3B1823}"/>
                </a:ext>
              </a:extLst>
            </p:cNvPr>
            <p:cNvSpPr/>
            <p:nvPr/>
          </p:nvSpPr>
          <p:spPr>
            <a:xfrm>
              <a:off x="9662860" y="354752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立方體 44">
              <a:extLst>
                <a:ext uri="{FF2B5EF4-FFF2-40B4-BE49-F238E27FC236}">
                  <a16:creationId xmlns:a16="http://schemas.microsoft.com/office/drawing/2014/main" id="{B563FB46-D588-482D-977C-08DC2F8605FF}"/>
                </a:ext>
              </a:extLst>
            </p:cNvPr>
            <p:cNvSpPr/>
            <p:nvPr/>
          </p:nvSpPr>
          <p:spPr>
            <a:xfrm>
              <a:off x="9662860" y="340818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立方體 45">
              <a:extLst>
                <a:ext uri="{FF2B5EF4-FFF2-40B4-BE49-F238E27FC236}">
                  <a16:creationId xmlns:a16="http://schemas.microsoft.com/office/drawing/2014/main" id="{357CD0FF-6123-4358-A792-3ED7AA1E9567}"/>
                </a:ext>
              </a:extLst>
            </p:cNvPr>
            <p:cNvSpPr/>
            <p:nvPr/>
          </p:nvSpPr>
          <p:spPr>
            <a:xfrm>
              <a:off x="9662860" y="3275528"/>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立方體 46">
              <a:extLst>
                <a:ext uri="{FF2B5EF4-FFF2-40B4-BE49-F238E27FC236}">
                  <a16:creationId xmlns:a16="http://schemas.microsoft.com/office/drawing/2014/main" id="{1C60B4CC-7C34-4749-A71A-EACC9DF253CB}"/>
                </a:ext>
              </a:extLst>
            </p:cNvPr>
            <p:cNvSpPr/>
            <p:nvPr/>
          </p:nvSpPr>
          <p:spPr>
            <a:xfrm>
              <a:off x="9662860" y="313203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立方體 47">
              <a:extLst>
                <a:ext uri="{FF2B5EF4-FFF2-40B4-BE49-F238E27FC236}">
                  <a16:creationId xmlns:a16="http://schemas.microsoft.com/office/drawing/2014/main" id="{D8ACAF7B-5B2B-4E15-8638-DE0D4066C247}"/>
                </a:ext>
              </a:extLst>
            </p:cNvPr>
            <p:cNvSpPr/>
            <p:nvPr/>
          </p:nvSpPr>
          <p:spPr>
            <a:xfrm>
              <a:off x="9662860" y="2992912"/>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a:extLst>
              <a:ext uri="{FF2B5EF4-FFF2-40B4-BE49-F238E27FC236}">
                <a16:creationId xmlns:a16="http://schemas.microsoft.com/office/drawing/2014/main" id="{50299DD2-3F4E-4DCE-B07B-2B710A3B79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5101" y="4121814"/>
            <a:ext cx="2297981" cy="22309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9" name="表格 48">
            <a:extLst>
              <a:ext uri="{FF2B5EF4-FFF2-40B4-BE49-F238E27FC236}">
                <a16:creationId xmlns:a16="http://schemas.microsoft.com/office/drawing/2014/main" id="{5797CB6E-5850-4751-A828-B8EA4E42AA1F}"/>
              </a:ext>
            </a:extLst>
          </p:cNvPr>
          <p:cNvGraphicFramePr>
            <a:graphicFrameLocks noGrp="1"/>
          </p:cNvGraphicFramePr>
          <p:nvPr>
            <p:extLst>
              <p:ext uri="{D42A27DB-BD31-4B8C-83A1-F6EECF244321}">
                <p14:modId xmlns:p14="http://schemas.microsoft.com/office/powerpoint/2010/main" val="678061289"/>
              </p:ext>
            </p:extLst>
          </p:nvPr>
        </p:nvGraphicFramePr>
        <p:xfrm>
          <a:off x="6355787" y="1542844"/>
          <a:ext cx="49804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5">
                  <a:txBody>
                    <a:bodyPr/>
                    <a:lstStyle/>
                    <a:p>
                      <a:pPr algn="ctr"/>
                      <a:r>
                        <a:rPr lang="en-US" altLang="zh-TW" sz="1600" b="1" kern="1200" dirty="0">
                          <a:solidFill>
                            <a:schemeClr val="lt1"/>
                          </a:solidFill>
                          <a:latin typeface="+mn-lt"/>
                          <a:ea typeface="+mn-ea"/>
                          <a:cs typeface="+mn-cs"/>
                        </a:rPr>
                        <a:t>Binary</a:t>
                      </a:r>
                      <a:endParaRPr lang="zh-TW" altLang="en-US" sz="1600" b="1" kern="1200" dirty="0">
                        <a:solidFill>
                          <a:schemeClr val="lt1"/>
                        </a:solidFill>
                        <a:latin typeface="+mn-lt"/>
                        <a:ea typeface="+mn-ea"/>
                        <a:cs typeface="+mn-cs"/>
                      </a:endParaRPr>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2446636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58ABF24-BC8C-4646-B5E0-B2AD39108E72}"/>
              </a:ext>
            </a:extLst>
          </p:cNvPr>
          <p:cNvPicPr preferRelativeResize="0">
            <a:picLocks/>
          </p:cNvPicPr>
          <p:nvPr/>
        </p:nvPicPr>
        <p:blipFill>
          <a:blip r:embed="rId3"/>
          <a:stretch>
            <a:fillRect/>
          </a:stretch>
        </p:blipFill>
        <p:spPr>
          <a:xfrm>
            <a:off x="1412391" y="1322371"/>
            <a:ext cx="9540000" cy="487740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4051473728"/>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3</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AC287479-538B-4571-B148-8CF185F5E292}"/>
              </a:ext>
            </a:extLst>
          </p:cNvPr>
          <p:cNvGraphicFramePr>
            <a:graphicFrameLocks noGrp="1"/>
          </p:cNvGraphicFramePr>
          <p:nvPr>
            <p:extLst>
              <p:ext uri="{D42A27DB-BD31-4B8C-83A1-F6EECF244321}">
                <p14:modId xmlns:p14="http://schemas.microsoft.com/office/powerpoint/2010/main" val="929236668"/>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E9B80447-0DED-43AA-A1EF-1A572C0331A0}"/>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3</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2466123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7D29973-51F7-4AA7-8F55-F8644A8241CB}"/>
              </a:ext>
            </a:extLst>
          </p:cNvPr>
          <p:cNvSpPr/>
          <p:nvPr/>
        </p:nvSpPr>
        <p:spPr>
          <a:xfrm>
            <a:off x="838200" y="1690688"/>
            <a:ext cx="10515600" cy="46656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UCI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 by hierarchical clustering</a:t>
            </a:r>
            <a:endParaRPr lang="zh-TW" altLang="en-US" i="1" dirty="0">
              <a:solidFill>
                <a:srgbClr val="14365D"/>
              </a:solidFill>
              <a:latin typeface="Nunito Light" panose="00000400000000000000" pitchFamily="2" charset="0"/>
            </a:endParaRPr>
          </a:p>
        </p:txBody>
      </p:sp>
      <p:pic>
        <p:nvPicPr>
          <p:cNvPr id="10" name="圖片 9">
            <a:extLst>
              <a:ext uri="{FF2B5EF4-FFF2-40B4-BE49-F238E27FC236}">
                <a16:creationId xmlns:a16="http://schemas.microsoft.com/office/drawing/2014/main" id="{B4050283-5C9F-4FAF-BA4E-0FCC4CFE16A6}"/>
              </a:ext>
            </a:extLst>
          </p:cNvPr>
          <p:cNvPicPr/>
          <p:nvPr/>
        </p:nvPicPr>
        <p:blipFill>
          <a:blip r:embed="rId3"/>
          <a:stretch>
            <a:fillRect/>
          </a:stretch>
        </p:blipFill>
        <p:spPr>
          <a:xfrm>
            <a:off x="1021843" y="1767682"/>
            <a:ext cx="4941690" cy="4588668"/>
          </a:xfrm>
          <a:prstGeom prst="rect">
            <a:avLst/>
          </a:prstGeom>
        </p:spPr>
      </p:pic>
      <p:grpSp>
        <p:nvGrpSpPr>
          <p:cNvPr id="6" name="群組 5">
            <a:extLst>
              <a:ext uri="{FF2B5EF4-FFF2-40B4-BE49-F238E27FC236}">
                <a16:creationId xmlns:a16="http://schemas.microsoft.com/office/drawing/2014/main" id="{549678D2-5E46-4D00-9339-FCAB693C47A2}"/>
              </a:ext>
            </a:extLst>
          </p:cNvPr>
          <p:cNvGrpSpPr/>
          <p:nvPr/>
        </p:nvGrpSpPr>
        <p:grpSpPr>
          <a:xfrm>
            <a:off x="6228469" y="1767682"/>
            <a:ext cx="4973475" cy="4588668"/>
            <a:chOff x="4140200" y="690981"/>
            <a:chExt cx="9112806" cy="8407730"/>
          </a:xfrm>
        </p:grpSpPr>
        <p:pic>
          <p:nvPicPr>
            <p:cNvPr id="4" name="圖片 3">
              <a:extLst>
                <a:ext uri="{FF2B5EF4-FFF2-40B4-BE49-F238E27FC236}">
                  <a16:creationId xmlns:a16="http://schemas.microsoft.com/office/drawing/2014/main" id="{765446C5-B5CD-41CA-B390-A02EC121DD4B}"/>
                </a:ext>
              </a:extLst>
            </p:cNvPr>
            <p:cNvPicPr>
              <a:picLocks noChangeAspect="1"/>
            </p:cNvPicPr>
            <p:nvPr/>
          </p:nvPicPr>
          <p:blipFill>
            <a:blip r:embed="rId4"/>
            <a:stretch>
              <a:fillRect/>
            </a:stretch>
          </p:blipFill>
          <p:spPr>
            <a:xfrm>
              <a:off x="4204256" y="690981"/>
              <a:ext cx="9048750" cy="4704449"/>
            </a:xfrm>
            <a:prstGeom prst="rect">
              <a:avLst/>
            </a:prstGeom>
          </p:spPr>
        </p:pic>
        <p:pic>
          <p:nvPicPr>
            <p:cNvPr id="5" name="圖片 4">
              <a:extLst>
                <a:ext uri="{FF2B5EF4-FFF2-40B4-BE49-F238E27FC236}">
                  <a16:creationId xmlns:a16="http://schemas.microsoft.com/office/drawing/2014/main" id="{C31C16CE-CD89-4990-A7F3-8ACDC649C71B}"/>
                </a:ext>
              </a:extLst>
            </p:cNvPr>
            <p:cNvPicPr>
              <a:picLocks noChangeAspect="1"/>
            </p:cNvPicPr>
            <p:nvPr/>
          </p:nvPicPr>
          <p:blipFill rotWithShape="1">
            <a:blip r:embed="rId5"/>
            <a:srcRect t="4234"/>
            <a:stretch/>
          </p:blipFill>
          <p:spPr>
            <a:xfrm>
              <a:off x="4140200" y="4617288"/>
              <a:ext cx="9111360" cy="4481423"/>
            </a:xfrm>
            <a:prstGeom prst="rect">
              <a:avLst/>
            </a:prstGeom>
          </p:spPr>
        </p:pic>
      </p:grpSp>
    </p:spTree>
    <p:extLst>
      <p:ext uri="{BB962C8B-B14F-4D97-AF65-F5344CB8AC3E}">
        <p14:creationId xmlns:p14="http://schemas.microsoft.com/office/powerpoint/2010/main" val="2654079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1336484872"/>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11" name="群組 10">
            <a:extLst>
              <a:ext uri="{FF2B5EF4-FFF2-40B4-BE49-F238E27FC236}">
                <a16:creationId xmlns:a16="http://schemas.microsoft.com/office/drawing/2014/main" id="{5F87207A-284D-469A-89FA-1D9888E3A227}"/>
              </a:ext>
            </a:extLst>
          </p:cNvPr>
          <p:cNvGrpSpPr/>
          <p:nvPr/>
        </p:nvGrpSpPr>
        <p:grpSpPr>
          <a:xfrm>
            <a:off x="6306600" y="1893351"/>
            <a:ext cx="5047200" cy="4645562"/>
            <a:chOff x="6306600" y="1973791"/>
            <a:chExt cx="5047200" cy="4645562"/>
          </a:xfrm>
        </p:grpSpPr>
        <p:graphicFrame>
          <p:nvGraphicFramePr>
            <p:cNvPr id="22" name="圖表 2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100553718"/>
                </p:ext>
              </p:extLst>
            </p:nvPr>
          </p:nvGraphicFramePr>
          <p:xfrm>
            <a:off x="6306600" y="1973791"/>
            <a:ext cx="5047200" cy="1549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1696787363"/>
                </p:ext>
              </p:extLst>
            </p:nvPr>
          </p:nvGraphicFramePr>
          <p:xfrm>
            <a:off x="6306600" y="3523353"/>
            <a:ext cx="50472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圖表 2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451253"/>
                </p:ext>
              </p:extLst>
            </p:nvPr>
          </p:nvGraphicFramePr>
          <p:xfrm>
            <a:off x="6306600" y="5071353"/>
            <a:ext cx="5047200" cy="1548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8" name="標題 1">
            <a:extLst>
              <a:ext uri="{FF2B5EF4-FFF2-40B4-BE49-F238E27FC236}">
                <a16:creationId xmlns:a16="http://schemas.microsoft.com/office/drawing/2014/main" id="{660EC47A-476F-4D5A-9480-3A8C37FD3A54}"/>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grpSp>
        <p:nvGrpSpPr>
          <p:cNvPr id="27" name="群組 26">
            <a:extLst>
              <a:ext uri="{FF2B5EF4-FFF2-40B4-BE49-F238E27FC236}">
                <a16:creationId xmlns:a16="http://schemas.microsoft.com/office/drawing/2014/main" id="{F3C3D5A5-55A4-4976-B723-EE39937252B5}"/>
              </a:ext>
            </a:extLst>
          </p:cNvPr>
          <p:cNvGrpSpPr/>
          <p:nvPr/>
        </p:nvGrpSpPr>
        <p:grpSpPr>
          <a:xfrm>
            <a:off x="335989" y="1948568"/>
            <a:ext cx="5670000" cy="4536689"/>
            <a:chOff x="10797728" y="742639"/>
            <a:chExt cx="5842519" cy="4747940"/>
          </a:xfrm>
        </p:grpSpPr>
        <p:graphicFrame>
          <p:nvGraphicFramePr>
            <p:cNvPr id="28" name="圖表 27">
              <a:extLst>
                <a:ext uri="{FF2B5EF4-FFF2-40B4-BE49-F238E27FC236}">
                  <a16:creationId xmlns:a16="http://schemas.microsoft.com/office/drawing/2014/main" id="{72E5BF5D-E40C-4BF2-BBD9-245CD0540A1A}"/>
                </a:ext>
              </a:extLst>
            </p:cNvPr>
            <p:cNvGraphicFramePr>
              <a:graphicFrameLocks/>
            </p:cNvGraphicFramePr>
            <p:nvPr>
              <p:extLst>
                <p:ext uri="{D42A27DB-BD31-4B8C-83A1-F6EECF244321}">
                  <p14:modId xmlns:p14="http://schemas.microsoft.com/office/powerpoint/2010/main" val="1085385282"/>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圖表 28">
              <a:extLst>
                <a:ext uri="{FF2B5EF4-FFF2-40B4-BE49-F238E27FC236}">
                  <a16:creationId xmlns:a16="http://schemas.microsoft.com/office/drawing/2014/main" id="{991C0511-117E-464E-AB81-DFBF47DF4608}"/>
                </a:ext>
              </a:extLst>
            </p:cNvPr>
            <p:cNvGraphicFramePr>
              <a:graphicFrameLocks/>
            </p:cNvGraphicFramePr>
            <p:nvPr>
              <p:extLst>
                <p:ext uri="{D42A27DB-BD31-4B8C-83A1-F6EECF244321}">
                  <p14:modId xmlns:p14="http://schemas.microsoft.com/office/powerpoint/2010/main" val="715837444"/>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0" name="圖表 29">
              <a:extLst>
                <a:ext uri="{FF2B5EF4-FFF2-40B4-BE49-F238E27FC236}">
                  <a16:creationId xmlns:a16="http://schemas.microsoft.com/office/drawing/2014/main" id="{51C28DF7-0DC2-49DD-843D-9C100C89703E}"/>
                </a:ext>
              </a:extLst>
            </p:cNvPr>
            <p:cNvGraphicFramePr>
              <a:graphicFrameLocks/>
            </p:cNvGraphicFramePr>
            <p:nvPr>
              <p:extLst>
                <p:ext uri="{D42A27DB-BD31-4B8C-83A1-F6EECF244321}">
                  <p14:modId xmlns:p14="http://schemas.microsoft.com/office/powerpoint/2010/main" val="1496477582"/>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142915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EFED7AE-7F78-45BD-81F8-758EA3280438}"/>
              </a:ext>
            </a:extLst>
          </p:cNvPr>
          <p:cNvSpPr/>
          <p:nvPr/>
        </p:nvSpPr>
        <p:spPr>
          <a:xfrm>
            <a:off x="838892" y="1690688"/>
            <a:ext cx="10514908" cy="44747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895B1589-301E-4363-8DA3-9B5DF9CF8A36}"/>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5" name="圖片 4">
            <a:extLst>
              <a:ext uri="{FF2B5EF4-FFF2-40B4-BE49-F238E27FC236}">
                <a16:creationId xmlns:a16="http://schemas.microsoft.com/office/drawing/2014/main" id="{A7408631-0571-4449-9038-ED2B1BAFE995}"/>
              </a:ext>
            </a:extLst>
          </p:cNvPr>
          <p:cNvPicPr>
            <a:picLocks noChangeAspect="1"/>
          </p:cNvPicPr>
          <p:nvPr/>
        </p:nvPicPr>
        <p:blipFill>
          <a:blip r:embed="rId3"/>
          <a:stretch>
            <a:fillRect/>
          </a:stretch>
        </p:blipFill>
        <p:spPr>
          <a:xfrm>
            <a:off x="6584294" y="1776130"/>
            <a:ext cx="4769506" cy="3513119"/>
          </a:xfrm>
          <a:prstGeom prst="rect">
            <a:avLst/>
          </a:prstGeom>
        </p:spPr>
      </p:pic>
      <p:sp>
        <p:nvSpPr>
          <p:cNvPr id="6" name="標題 1">
            <a:extLst>
              <a:ext uri="{FF2B5EF4-FFF2-40B4-BE49-F238E27FC236}">
                <a16:creationId xmlns:a16="http://schemas.microsoft.com/office/drawing/2014/main" id="{C41528A6-C308-4953-A9A6-5B482FC4FAA4}"/>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-Feature importance changes</a:t>
            </a:r>
            <a:endParaRPr lang="zh-TW" altLang="en-US" sz="2400" dirty="0">
              <a:solidFill>
                <a:srgbClr val="14365D"/>
              </a:solidFill>
              <a:latin typeface="Nunito SemiBold" panose="00000700000000000000" pitchFamily="2" charset="0"/>
            </a:endParaRPr>
          </a:p>
        </p:txBody>
      </p:sp>
      <p:grpSp>
        <p:nvGrpSpPr>
          <p:cNvPr id="9" name="群組 8">
            <a:extLst>
              <a:ext uri="{FF2B5EF4-FFF2-40B4-BE49-F238E27FC236}">
                <a16:creationId xmlns:a16="http://schemas.microsoft.com/office/drawing/2014/main" id="{6E84DF12-D4A0-4A40-ADC3-9A7A1F97A368}"/>
              </a:ext>
            </a:extLst>
          </p:cNvPr>
          <p:cNvGrpSpPr/>
          <p:nvPr/>
        </p:nvGrpSpPr>
        <p:grpSpPr>
          <a:xfrm>
            <a:off x="838200" y="1734650"/>
            <a:ext cx="4764827" cy="4430834"/>
            <a:chOff x="838200" y="1734650"/>
            <a:chExt cx="4764827" cy="4430834"/>
          </a:xfrm>
        </p:grpSpPr>
        <p:pic>
          <p:nvPicPr>
            <p:cNvPr id="4" name="圖片 3">
              <a:extLst>
                <a:ext uri="{FF2B5EF4-FFF2-40B4-BE49-F238E27FC236}">
                  <a16:creationId xmlns:a16="http://schemas.microsoft.com/office/drawing/2014/main" id="{C5113096-5B2A-4912-8F3B-C9500F35443E}"/>
                </a:ext>
              </a:extLst>
            </p:cNvPr>
            <p:cNvPicPr>
              <a:picLocks noChangeAspect="1"/>
            </p:cNvPicPr>
            <p:nvPr/>
          </p:nvPicPr>
          <p:blipFill rotWithShape="1">
            <a:blip r:embed="rId4"/>
            <a:srcRect t="2346"/>
            <a:stretch/>
          </p:blipFill>
          <p:spPr>
            <a:xfrm>
              <a:off x="838200" y="1776130"/>
              <a:ext cx="4764827" cy="4389354"/>
            </a:xfrm>
            <a:prstGeom prst="rect">
              <a:avLst/>
            </a:prstGeom>
          </p:spPr>
        </p:pic>
        <p:sp>
          <p:nvSpPr>
            <p:cNvPr id="8" name="矩形 7">
              <a:extLst>
                <a:ext uri="{FF2B5EF4-FFF2-40B4-BE49-F238E27FC236}">
                  <a16:creationId xmlns:a16="http://schemas.microsoft.com/office/drawing/2014/main" id="{7AB60EE8-9E8B-4923-8DC5-1FB30A032348}"/>
                </a:ext>
              </a:extLst>
            </p:cNvPr>
            <p:cNvSpPr/>
            <p:nvPr/>
          </p:nvSpPr>
          <p:spPr>
            <a:xfrm>
              <a:off x="1906265" y="1734650"/>
              <a:ext cx="2628696" cy="1908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32287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14365D"/>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381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2625365099"/>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FFC000"/>
                      </a:solidFill>
                      <a:prstDash val="solid"/>
                      <a:round/>
                      <a:headEnd type="none" w="med" len="med"/>
                      <a:tailEnd type="none" w="med" len="med"/>
                    </a:lnL>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C00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FFC0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pic>
        <p:nvPicPr>
          <p:cNvPr id="13"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83690" y="1632595"/>
            <a:ext cx="2620962" cy="433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857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3070379708"/>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1522273393"/>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2023</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4166878953"/>
              </p:ext>
            </p:extLst>
          </p:nvPr>
        </p:nvGraphicFramePr>
        <p:xfrm>
          <a:off x="1829752" y="38458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pic>
        <p:nvPicPr>
          <p:cNvPr id="6" name="圖片 5">
            <a:extLst>
              <a:ext uri="{FF2B5EF4-FFF2-40B4-BE49-F238E27FC236}">
                <a16:creationId xmlns:a16="http://schemas.microsoft.com/office/drawing/2014/main" id="{5FCE193B-655A-4D36-A465-80D4DD747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47" y="365127"/>
            <a:ext cx="3162299" cy="3162299"/>
          </a:xfrm>
          <a:prstGeom prst="rect">
            <a:avLst/>
          </a:prstGeom>
        </p:spPr>
      </p:pic>
      <p:pic>
        <p:nvPicPr>
          <p:cNvPr id="7" name="圖片 6">
            <a:extLst>
              <a:ext uri="{FF2B5EF4-FFF2-40B4-BE49-F238E27FC236}">
                <a16:creationId xmlns:a16="http://schemas.microsoft.com/office/drawing/2014/main" id="{9566B0F8-E98C-479F-AC49-C0062D483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061" y="365124"/>
            <a:ext cx="3162299" cy="3162299"/>
          </a:xfrm>
          <a:prstGeom prst="rect">
            <a:avLst/>
          </a:prstGeom>
        </p:spPr>
      </p:pic>
      <p:pic>
        <p:nvPicPr>
          <p:cNvPr id="8" name="圖片 7">
            <a:extLst>
              <a:ext uri="{FF2B5EF4-FFF2-40B4-BE49-F238E27FC236}">
                <a16:creationId xmlns:a16="http://schemas.microsoft.com/office/drawing/2014/main" id="{5EE6E9DA-A73F-4E21-BE69-402DD07BF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854" y="365124"/>
            <a:ext cx="3162299" cy="3162299"/>
          </a:xfrm>
          <a:prstGeom prst="rect">
            <a:avLst/>
          </a:prstGeom>
        </p:spPr>
      </p:pic>
      <p:graphicFrame>
        <p:nvGraphicFramePr>
          <p:cNvPr id="9" name="表格 8">
            <a:extLst>
              <a:ext uri="{FF2B5EF4-FFF2-40B4-BE49-F238E27FC236}">
                <a16:creationId xmlns:a16="http://schemas.microsoft.com/office/drawing/2014/main" id="{20A37B02-54A5-4C4C-9ACB-0A09BE7BDF87}"/>
              </a:ext>
            </a:extLst>
          </p:cNvPr>
          <p:cNvGraphicFramePr>
            <a:graphicFrameLocks noGrp="1"/>
          </p:cNvGraphicFramePr>
          <p:nvPr>
            <p:extLst>
              <p:ext uri="{D42A27DB-BD31-4B8C-83A1-F6EECF244321}">
                <p14:modId xmlns:p14="http://schemas.microsoft.com/office/powerpoint/2010/main" val="3219400852"/>
              </p:ext>
            </p:extLst>
          </p:nvPr>
        </p:nvGraphicFramePr>
        <p:xfrm>
          <a:off x="10987119" y="387347"/>
          <a:ext cx="1041014" cy="5717660"/>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graphicFrame>
        <p:nvGraphicFramePr>
          <p:cNvPr id="10" name="表格 9">
            <a:extLst>
              <a:ext uri="{FF2B5EF4-FFF2-40B4-BE49-F238E27FC236}">
                <a16:creationId xmlns:a16="http://schemas.microsoft.com/office/drawing/2014/main" id="{6EFA873F-1A45-4FA7-A785-7FF86F06B39C}"/>
              </a:ext>
            </a:extLst>
          </p:cNvPr>
          <p:cNvGraphicFramePr>
            <a:graphicFrameLocks noGrp="1"/>
          </p:cNvGraphicFramePr>
          <p:nvPr>
            <p:extLst>
              <p:ext uri="{D42A27DB-BD31-4B8C-83A1-F6EECF244321}">
                <p14:modId xmlns:p14="http://schemas.microsoft.com/office/powerpoint/2010/main" val="2822663543"/>
              </p:ext>
            </p:extLst>
          </p:nvPr>
        </p:nvGraphicFramePr>
        <p:xfrm>
          <a:off x="-3187470" y="5289232"/>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21</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15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6</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3517317302"/>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14365D"/>
                    </a:solidFill>
                  </a:tcPr>
                </a:tc>
                <a:tc gridSpan="8">
                  <a:txBody>
                    <a:bodyPr/>
                    <a:lstStyle/>
                    <a:p>
                      <a:pPr algn="ct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381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20815" y="2433093"/>
            <a:ext cx="1405691" cy="1361143"/>
          </a:xfrm>
          <a:prstGeom prst="bentArrow">
            <a:avLst>
              <a:gd name="adj1" fmla="val 27629"/>
              <a:gd name="adj2" fmla="val 25000"/>
              <a:gd name="adj3" fmla="val 25000"/>
              <a:gd name="adj4" fmla="val 43750"/>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 name="群組 1">
            <a:extLst>
              <a:ext uri="{FF2B5EF4-FFF2-40B4-BE49-F238E27FC236}">
                <a16:creationId xmlns:a16="http://schemas.microsoft.com/office/drawing/2014/main" id="{9692F0DB-BDFD-4363-95D8-C7DB6038E473}"/>
              </a:ext>
            </a:extLst>
          </p:cNvPr>
          <p:cNvGrpSpPr/>
          <p:nvPr/>
        </p:nvGrpSpPr>
        <p:grpSpPr>
          <a:xfrm>
            <a:off x="12300086" y="2315272"/>
            <a:ext cx="1471043" cy="1493371"/>
            <a:chOff x="12300086" y="2315272"/>
            <a:chExt cx="1471043" cy="1493371"/>
          </a:xfrm>
        </p:grpSpPr>
        <p:sp>
          <p:nvSpPr>
            <p:cNvPr id="17" name="箭號: 彎曲 16">
              <a:extLst>
                <a:ext uri="{FF2B5EF4-FFF2-40B4-BE49-F238E27FC236}">
                  <a16:creationId xmlns:a16="http://schemas.microsoft.com/office/drawing/2014/main" id="{35804A3C-F592-45E1-A7B5-CDC3EA9B3D30}"/>
                </a:ext>
              </a:extLst>
            </p:cNvPr>
            <p:cNvSpPr/>
            <p:nvPr/>
          </p:nvSpPr>
          <p:spPr>
            <a:xfrm flipH="1">
              <a:off x="12300086" y="2447500"/>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禁止標誌 17">
              <a:extLst>
                <a:ext uri="{FF2B5EF4-FFF2-40B4-BE49-F238E27FC236}">
                  <a16:creationId xmlns:a16="http://schemas.microsoft.com/office/drawing/2014/main" id="{A67217D7-6448-402C-95F2-7C0B7A820515}"/>
                </a:ext>
              </a:extLst>
            </p:cNvPr>
            <p:cNvSpPr/>
            <p:nvPr/>
          </p:nvSpPr>
          <p:spPr>
            <a:xfrm>
              <a:off x="12445565" y="2315272"/>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graphicFrame>
        <p:nvGraphicFramePr>
          <p:cNvPr id="13" name="表格 12">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4217531140"/>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FFC000"/>
                      </a:solidFill>
                      <a:prstDash val="solid"/>
                      <a:round/>
                      <a:headEnd type="none" w="med" len="med"/>
                      <a:tailEnd type="none" w="med" len="med"/>
                    </a:lnL>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C00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14"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FFC0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247018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afterEffect">
                                  <p:stCondLst>
                                    <p:cond delay="0"/>
                                  </p:stCondLst>
                                  <p:childTnLst>
                                    <p:animEffect transition="out" filter="fade">
                                      <p:cBhvr>
                                        <p:cTn id="6" dur="500" tmFilter="0, 0; .2, .5; .8, .5; 1, 0"/>
                                        <p:tgtEl>
                                          <p:spTgt spid="93"/>
                                        </p:tgtEl>
                                      </p:cBhvr>
                                    </p:animEffect>
                                    <p:animScale>
                                      <p:cBhvr>
                                        <p:cTn id="7" dur="250" autoRev="1" fill="hold"/>
                                        <p:tgtEl>
                                          <p:spTgt spid="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C94D45-7099-422C-BA2A-B23C774DD8F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E4E36209-43EE-4A97-A37D-3979CCA4092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 name="圖片 3">
            <a:extLst>
              <a:ext uri="{FF2B5EF4-FFF2-40B4-BE49-F238E27FC236}">
                <a16:creationId xmlns:a16="http://schemas.microsoft.com/office/drawing/2014/main" id="{AF32EC08-433C-4BA2-B2B9-F3C98DB38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422" y="2067211"/>
            <a:ext cx="3162299" cy="3162299"/>
          </a:xfrm>
          <a:prstGeom prst="rect">
            <a:avLst/>
          </a:prstGeom>
        </p:spPr>
      </p:pic>
      <p:pic>
        <p:nvPicPr>
          <p:cNvPr id="5" name="圖片 4">
            <a:extLst>
              <a:ext uri="{FF2B5EF4-FFF2-40B4-BE49-F238E27FC236}">
                <a16:creationId xmlns:a16="http://schemas.microsoft.com/office/drawing/2014/main" id="{A81705EC-DE4D-4215-8EFF-246EF30B4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8" y="2299523"/>
            <a:ext cx="3162300" cy="3162300"/>
          </a:xfrm>
          <a:prstGeom prst="rect">
            <a:avLst/>
          </a:prstGeom>
        </p:spPr>
      </p:pic>
      <p:pic>
        <p:nvPicPr>
          <p:cNvPr id="6" name="圖片 5">
            <a:extLst>
              <a:ext uri="{FF2B5EF4-FFF2-40B4-BE49-F238E27FC236}">
                <a16:creationId xmlns:a16="http://schemas.microsoft.com/office/drawing/2014/main" id="{2F492008-E52B-4F8F-9F7C-CCB65C2E7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8" y="2067209"/>
            <a:ext cx="3162301" cy="3162301"/>
          </a:xfrm>
          <a:prstGeom prst="rect">
            <a:avLst/>
          </a:prstGeom>
        </p:spPr>
      </p:pic>
    </p:spTree>
    <p:extLst>
      <p:ext uri="{BB962C8B-B14F-4D97-AF65-F5344CB8AC3E}">
        <p14:creationId xmlns:p14="http://schemas.microsoft.com/office/powerpoint/2010/main" val="3396973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C9CAF52-8114-49BC-9A31-C7B97088FCF5}"/>
              </a:ext>
            </a:extLst>
          </p:cNvPr>
          <p:cNvPicPr>
            <a:picLocks noChangeAspect="1"/>
          </p:cNvPicPr>
          <p:nvPr/>
        </p:nvPicPr>
        <p:blipFill>
          <a:blip r:embed="rId2"/>
          <a:stretch>
            <a:fillRect/>
          </a:stretch>
        </p:blipFill>
        <p:spPr>
          <a:xfrm>
            <a:off x="6528866" y="-171815"/>
            <a:ext cx="7434761" cy="5353415"/>
          </a:xfrm>
          <a:prstGeom prst="rect">
            <a:avLst/>
          </a:prstGeom>
        </p:spPr>
      </p:pic>
      <p:pic>
        <p:nvPicPr>
          <p:cNvPr id="5" name="圖片 4">
            <a:extLst>
              <a:ext uri="{FF2B5EF4-FFF2-40B4-BE49-F238E27FC236}">
                <a16:creationId xmlns:a16="http://schemas.microsoft.com/office/drawing/2014/main" id="{D06FFAC0-5C9B-40BF-A80F-6BEB1E95DEF4}"/>
              </a:ext>
            </a:extLst>
          </p:cNvPr>
          <p:cNvPicPr>
            <a:picLocks noChangeAspect="1"/>
          </p:cNvPicPr>
          <p:nvPr/>
        </p:nvPicPr>
        <p:blipFill>
          <a:blip r:embed="rId3"/>
          <a:stretch>
            <a:fillRect/>
          </a:stretch>
        </p:blipFill>
        <p:spPr>
          <a:xfrm>
            <a:off x="-1141932" y="-171815"/>
            <a:ext cx="7440063" cy="5220429"/>
          </a:xfrm>
          <a:prstGeom prst="rect">
            <a:avLst/>
          </a:prstGeom>
        </p:spPr>
      </p:pic>
      <p:sp>
        <p:nvSpPr>
          <p:cNvPr id="3" name="頁尾版面配置區 2">
            <a:extLst>
              <a:ext uri="{FF2B5EF4-FFF2-40B4-BE49-F238E27FC236}">
                <a16:creationId xmlns:a16="http://schemas.microsoft.com/office/drawing/2014/main" id="{8537AF0F-822C-40D9-9613-D77A973A159F}"/>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7" name="圖片 6">
            <a:extLst>
              <a:ext uri="{FF2B5EF4-FFF2-40B4-BE49-F238E27FC236}">
                <a16:creationId xmlns:a16="http://schemas.microsoft.com/office/drawing/2014/main" id="{76DAA549-49EC-436B-BB3D-BA1F42998C0B}"/>
              </a:ext>
            </a:extLst>
          </p:cNvPr>
          <p:cNvPicPr>
            <a:picLocks noChangeAspect="1"/>
          </p:cNvPicPr>
          <p:nvPr/>
        </p:nvPicPr>
        <p:blipFill>
          <a:blip r:embed="rId4"/>
          <a:stretch>
            <a:fillRect/>
          </a:stretch>
        </p:blipFill>
        <p:spPr>
          <a:xfrm>
            <a:off x="14979316" y="250521"/>
            <a:ext cx="6818827" cy="4931079"/>
          </a:xfrm>
          <a:prstGeom prst="rect">
            <a:avLst/>
          </a:prstGeom>
        </p:spPr>
      </p:pic>
      <p:graphicFrame>
        <p:nvGraphicFramePr>
          <p:cNvPr id="8" name="表格 7">
            <a:extLst>
              <a:ext uri="{FF2B5EF4-FFF2-40B4-BE49-F238E27FC236}">
                <a16:creationId xmlns:a16="http://schemas.microsoft.com/office/drawing/2014/main" id="{AC82DA60-39DB-4BBA-8279-B1D0F34A389C}"/>
              </a:ext>
            </a:extLst>
          </p:cNvPr>
          <p:cNvGraphicFramePr>
            <a:graphicFrameLocks noGrp="1"/>
          </p:cNvGraphicFramePr>
          <p:nvPr>
            <p:extLst>
              <p:ext uri="{D42A27DB-BD31-4B8C-83A1-F6EECF244321}">
                <p14:modId xmlns:p14="http://schemas.microsoft.com/office/powerpoint/2010/main" val="753344716"/>
              </p:ext>
            </p:extLst>
          </p:nvPr>
        </p:nvGraphicFramePr>
        <p:xfrm>
          <a:off x="-1141933" y="4368482"/>
          <a:ext cx="7440063" cy="1217072"/>
        </p:xfrm>
        <a:graphic>
          <a:graphicData uri="http://schemas.openxmlformats.org/drawingml/2006/table">
            <a:tbl>
              <a:tblPr firstRow="1" bandRow="1">
                <a:tableStyleId>{5C22544A-7EE6-4342-B048-85BDC9FD1C3A}</a:tableStyleId>
              </a:tblPr>
              <a:tblGrid>
                <a:gridCol w="849833">
                  <a:extLst>
                    <a:ext uri="{9D8B030D-6E8A-4147-A177-3AD203B41FA5}">
                      <a16:colId xmlns:a16="http://schemas.microsoft.com/office/drawing/2014/main" val="1410914144"/>
                    </a:ext>
                  </a:extLst>
                </a:gridCol>
                <a:gridCol w="1318046">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9" name="表格 8">
            <a:extLst>
              <a:ext uri="{FF2B5EF4-FFF2-40B4-BE49-F238E27FC236}">
                <a16:creationId xmlns:a16="http://schemas.microsoft.com/office/drawing/2014/main" id="{88D8E12D-ADDE-4813-8074-37DF9480A5A4}"/>
              </a:ext>
            </a:extLst>
          </p:cNvPr>
          <p:cNvGraphicFramePr>
            <a:graphicFrameLocks noGrp="1"/>
          </p:cNvGraphicFramePr>
          <p:nvPr>
            <p:extLst>
              <p:ext uri="{D42A27DB-BD31-4B8C-83A1-F6EECF244321}">
                <p14:modId xmlns:p14="http://schemas.microsoft.com/office/powerpoint/2010/main" val="3854679878"/>
              </p:ext>
            </p:extLst>
          </p:nvPr>
        </p:nvGraphicFramePr>
        <p:xfrm>
          <a:off x="6523564" y="4551903"/>
          <a:ext cx="7440063" cy="1217072"/>
        </p:xfrm>
        <a:graphic>
          <a:graphicData uri="http://schemas.openxmlformats.org/drawingml/2006/table">
            <a:tbl>
              <a:tblPr firstRow="1" bandRow="1">
                <a:tableStyleId>{5C22544A-7EE6-4342-B048-85BDC9FD1C3A}</a:tableStyleId>
              </a:tblPr>
              <a:tblGrid>
                <a:gridCol w="740836">
                  <a:extLst>
                    <a:ext uri="{9D8B030D-6E8A-4147-A177-3AD203B41FA5}">
                      <a16:colId xmlns:a16="http://schemas.microsoft.com/office/drawing/2014/main" val="1410914144"/>
                    </a:ext>
                  </a:extLst>
                </a:gridCol>
                <a:gridCol w="1427043">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err="1">
                          <a:solidFill>
                            <a:schemeClr val="bg1"/>
                          </a:solidFill>
                        </a:rPr>
                        <a:t>Corr</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523377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CAC43B-4CB7-4131-A9A5-A06596D7A651}"/>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8FEE4A1C-58EF-440F-913F-8E9F5DA379BD}"/>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8" name="群組 7">
            <a:extLst>
              <a:ext uri="{FF2B5EF4-FFF2-40B4-BE49-F238E27FC236}">
                <a16:creationId xmlns:a16="http://schemas.microsoft.com/office/drawing/2014/main" id="{F5468FFF-5FCC-4F9F-A135-CD4E0B0C8559}"/>
              </a:ext>
            </a:extLst>
          </p:cNvPr>
          <p:cNvGrpSpPr/>
          <p:nvPr/>
        </p:nvGrpSpPr>
        <p:grpSpPr>
          <a:xfrm>
            <a:off x="4982126" y="11340"/>
            <a:ext cx="7209874" cy="6846660"/>
            <a:chOff x="3421392" y="365125"/>
            <a:chExt cx="7209874" cy="6846660"/>
          </a:xfrm>
        </p:grpSpPr>
        <p:pic>
          <p:nvPicPr>
            <p:cNvPr id="7" name="圖片 6">
              <a:extLst>
                <a:ext uri="{FF2B5EF4-FFF2-40B4-BE49-F238E27FC236}">
                  <a16:creationId xmlns:a16="http://schemas.microsoft.com/office/drawing/2014/main" id="{7062F56B-AB32-4713-B7C0-78B80E3D91F7}"/>
                </a:ext>
              </a:extLst>
            </p:cNvPr>
            <p:cNvPicPr>
              <a:picLocks noChangeAspect="1"/>
            </p:cNvPicPr>
            <p:nvPr/>
          </p:nvPicPr>
          <p:blipFill rotWithShape="1">
            <a:blip r:embed="rId2"/>
            <a:srcRect l="856" t="1643" r="-1"/>
            <a:stretch/>
          </p:blipFill>
          <p:spPr>
            <a:xfrm>
              <a:off x="3421392" y="3663950"/>
              <a:ext cx="7209874" cy="3547835"/>
            </a:xfrm>
            <a:prstGeom prst="rect">
              <a:avLst/>
            </a:prstGeom>
          </p:spPr>
        </p:pic>
        <p:pic>
          <p:nvPicPr>
            <p:cNvPr id="6" name="圖片 5">
              <a:extLst>
                <a:ext uri="{FF2B5EF4-FFF2-40B4-BE49-F238E27FC236}">
                  <a16:creationId xmlns:a16="http://schemas.microsoft.com/office/drawing/2014/main" id="{388FDBFB-A253-4644-9823-0349399FDB79}"/>
                </a:ext>
              </a:extLst>
            </p:cNvPr>
            <p:cNvPicPr>
              <a:picLocks noChangeAspect="1"/>
            </p:cNvPicPr>
            <p:nvPr/>
          </p:nvPicPr>
          <p:blipFill rotWithShape="1">
            <a:blip r:embed="rId3"/>
            <a:srcRect l="1586" t="1" b="1631"/>
            <a:stretch/>
          </p:blipFill>
          <p:spPr>
            <a:xfrm>
              <a:off x="3421392" y="365125"/>
              <a:ext cx="7209874" cy="3317875"/>
            </a:xfrm>
            <a:prstGeom prst="rect">
              <a:avLst/>
            </a:prstGeom>
          </p:spPr>
        </p:pic>
      </p:grpSp>
    </p:spTree>
    <p:extLst>
      <p:ext uri="{BB962C8B-B14F-4D97-AF65-F5344CB8AC3E}">
        <p14:creationId xmlns:p14="http://schemas.microsoft.com/office/powerpoint/2010/main" val="676499000"/>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15669</TotalTime>
  <Words>13234</Words>
  <Application>Microsoft Office PowerPoint</Application>
  <PresentationFormat>寬螢幕</PresentationFormat>
  <Paragraphs>5904</Paragraphs>
  <Slides>94</Slides>
  <Notes>76</Notes>
  <HiddenSlides>23</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94</vt:i4>
      </vt:variant>
    </vt:vector>
  </HeadingPairs>
  <TitlesOfParts>
    <vt:vector size="106" baseType="lpstr">
      <vt:lpstr>Nunito Bold</vt:lpstr>
      <vt:lpstr>Times New Roman</vt:lpstr>
      <vt:lpstr>Nunito Light</vt:lpstr>
      <vt:lpstr>Calibri Light</vt:lpstr>
      <vt:lpstr>新細明體</vt:lpstr>
      <vt:lpstr>標楷體</vt:lpstr>
      <vt:lpstr>Nunito</vt:lpstr>
      <vt:lpstr>Calibri</vt:lpstr>
      <vt:lpstr>Cambria Math</vt:lpstr>
      <vt:lpstr>Arial</vt:lpstr>
      <vt:lpstr>Nunito SemiBold</vt:lpstr>
      <vt:lpstr>自訂設計</vt:lpstr>
      <vt:lpstr>PowerPoint 簡報</vt:lpstr>
      <vt:lpstr>PowerPoint 簡報</vt:lpstr>
      <vt:lpstr>Motivation</vt:lpstr>
      <vt:lpstr>Motivation</vt:lpstr>
      <vt:lpstr>Motivation</vt:lpstr>
      <vt:lpstr>Motivation</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vt:lpstr>
      <vt:lpstr>Methodology -problem definition</vt:lpstr>
      <vt:lpstr>Methodology -An animal health check</vt:lpstr>
      <vt:lpstr>Methodology -An animal health check</vt:lpstr>
      <vt:lpstr>Methodology -An animal health check</vt:lpstr>
      <vt:lpstr>Methodology -Grouping</vt:lpstr>
      <vt:lpstr>Methodology -PCA Grouping</vt:lpstr>
      <vt:lpstr>Methodology -PCA Grouping</vt:lpstr>
      <vt:lpstr>Methodology -Block modeling Grouping</vt:lpstr>
      <vt:lpstr>Methodology -Block modeling Grouping</vt:lpstr>
      <vt:lpstr>Methodology -Sequencing</vt:lpstr>
      <vt:lpstr>Methodology -Sequencing</vt:lpstr>
      <vt:lpstr>Methodology -Sequencing</vt:lpstr>
      <vt:lpstr>Methodology -Sequencing</vt:lpstr>
      <vt:lpstr>Methodology -Sequencing</vt:lpstr>
      <vt:lpstr>Methodology -Sequencing</vt:lpstr>
      <vt:lpstr>Methodology -BCD code</vt:lpstr>
      <vt:lpstr>Methodology -BCD code</vt:lpstr>
      <vt:lpstr>Methodology -BCD code</vt:lpstr>
      <vt:lpstr>Methodology -BCD code</vt:lpstr>
      <vt:lpstr>Methodology -BCD code</vt:lpstr>
      <vt:lpstr>Methodology -BCD code</vt:lpstr>
      <vt:lpstr>Methodology -sum up</vt:lpstr>
      <vt:lpstr>Case study</vt:lpstr>
      <vt:lpstr>Simulated data  -(3300 samples, 3000 Good, 300 Bad)</vt:lpstr>
      <vt:lpstr>PowerPoint 簡報</vt:lpstr>
      <vt:lpstr>PowerPoint 簡報</vt:lpstr>
      <vt:lpstr>PowerPoint 簡報</vt:lpstr>
      <vt:lpstr>PowerPoint 簡報</vt:lpstr>
      <vt:lpstr>Simulated data -Classification</vt:lpstr>
      <vt:lpstr>Simulated data -Classification</vt:lpstr>
      <vt:lpstr>Simulated data -Dimension reduction</vt:lpstr>
      <vt:lpstr>Simulated data -Dimension reduction</vt:lpstr>
      <vt:lpstr>Kaggle dataset</vt:lpstr>
      <vt:lpstr>Kaggle dataset -Classification</vt:lpstr>
      <vt:lpstr>Kaggle dataset -Feature importance changes</vt:lpstr>
      <vt:lpstr>Kaggle dataset -Different grouping seizes</vt:lpstr>
      <vt:lpstr>Kaggle dataset -Group by hierarchical clustering</vt:lpstr>
      <vt:lpstr>Kaggle dataset -Group by hierarchical clustering</vt:lpstr>
      <vt:lpstr>Conclusion</vt:lpstr>
      <vt:lpstr>Future work</vt:lpstr>
      <vt:lpstr>Kaggle dataset</vt:lpstr>
      <vt:lpstr>Methodology -Grouping</vt:lpstr>
      <vt:lpstr>UCI dataset</vt:lpstr>
      <vt:lpstr>UCI dataset</vt:lpstr>
      <vt:lpstr>UCI dataset -Classification</vt:lpstr>
      <vt:lpstr>PowerPoint 簡報</vt:lpstr>
      <vt:lpstr>Simulated data 1 -Classification</vt:lpstr>
      <vt:lpstr>Simulated data 1 -Classification</vt:lpstr>
      <vt:lpstr>Simulated data 2 -Classification</vt:lpstr>
      <vt:lpstr>Simulated data 3 -Classification</vt:lpstr>
      <vt:lpstr>Simulated data 1 -Classification</vt:lpstr>
      <vt:lpstr>Simulated data 2 -Classification</vt:lpstr>
      <vt:lpstr>Simulated data 3 -Classification</vt:lpstr>
      <vt:lpstr>UCI dataset -Group by hierarchical clustering</vt:lpstr>
      <vt:lpstr>Methodology -Sequencing</vt:lpstr>
      <vt:lpstr>Kaggle dataset -Feature importance changes</vt:lpstr>
      <vt:lpstr>Methodology - BCD encode</vt:lpstr>
      <vt:lpstr>Methodology - BCD encode</vt:lpstr>
      <vt:lpstr>Simulated data - seq. by sum</vt:lpstr>
      <vt:lpstr>Simulated data - group by PCA</vt:lpstr>
      <vt:lpstr>Continuous data - group by Corr.</vt:lpstr>
      <vt:lpstr>Simulated data - seq. by impurity</vt:lpstr>
      <vt:lpstr>Simulated data - seq. comparison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652</cp:revision>
  <dcterms:created xsi:type="dcterms:W3CDTF">2022-10-26T08:15:37Z</dcterms:created>
  <dcterms:modified xsi:type="dcterms:W3CDTF">2023-01-09T02:08:36Z</dcterms:modified>
</cp:coreProperties>
</file>